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lay" panose="020B0604020202020204" charset="0"/>
      <p:regular r:id="rId19"/>
      <p:bold r:id="rId20"/>
    </p:embeddedFont>
    <p:embeddedFont>
      <p:font typeface="Open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qWSjnqgaAAvF1ZPLMc6MOwnMB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913F9A-6784-4872-9DE8-A4A0CEFF1F30}">
  <a:tblStyle styleId="{DB913F9A-6784-4872-9DE8-A4A0CEFF1F30}" styleName="Table_0">
    <a:wholeTbl>
      <a:tcTxStyle b="off" i="off">
        <a:font>
          <a:latin typeface="Calibri Light"/>
          <a:ea typeface="Calibri Light"/>
          <a:cs typeface="Calibri Ligh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t>As part of UNESCO’s contribution to GEP’s Working Group 1 on Greening Schools, we have developed the Green School Quality Standard. </a:t>
            </a:r>
            <a:endParaRPr/>
          </a:p>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a:solidFill>
                  <a:srgbClr val="00B1EC"/>
                </a:solidFill>
                <a:latin typeface="Open Sans"/>
                <a:ea typeface="Open Sans"/>
                <a:cs typeface="Open Sans"/>
                <a:sym typeface="Open Sans"/>
              </a:rPr>
              <a:t>Step 3. </a:t>
            </a:r>
            <a:r>
              <a:rPr lang="en-US" sz="1800" b="0" i="0" u="none" strike="noStrike">
                <a:solidFill>
                  <a:srgbClr val="49AE3A"/>
                </a:solidFill>
                <a:latin typeface="Open Sans"/>
                <a:ea typeface="Open Sans"/>
                <a:cs typeface="Open Sans"/>
                <a:sym typeface="Open Sans"/>
              </a:rPr>
              <a:t>Decide on curricular strategies for</a:t>
            </a:r>
            <a:endParaRPr/>
          </a:p>
          <a:p>
            <a:pPr marL="0" lvl="0" indent="0" algn="l" rtl="0">
              <a:spcBef>
                <a:spcPts val="0"/>
              </a:spcBef>
              <a:spcAft>
                <a:spcPts val="0"/>
              </a:spcAft>
              <a:buNone/>
            </a:pPr>
            <a:r>
              <a:rPr lang="en-US" sz="1800" b="0" i="0" u="none" strike="noStrike">
                <a:solidFill>
                  <a:srgbClr val="49AE3A"/>
                </a:solidFill>
                <a:latin typeface="Open Sans"/>
                <a:ea typeface="Open Sans"/>
                <a:cs typeface="Open Sans"/>
                <a:sym typeface="Open Sans"/>
              </a:rPr>
              <a:t>infusing greening education within and</a:t>
            </a:r>
            <a:endParaRPr/>
          </a:p>
          <a:p>
            <a:pPr marL="0" lvl="0" indent="0" algn="l" rtl="0">
              <a:spcBef>
                <a:spcPts val="0"/>
              </a:spcBef>
              <a:spcAft>
                <a:spcPts val="0"/>
              </a:spcAft>
              <a:buNone/>
            </a:pPr>
            <a:r>
              <a:rPr lang="en-US" sz="1800" b="0" i="0" u="none" strike="noStrike">
                <a:solidFill>
                  <a:srgbClr val="49AE3A"/>
                </a:solidFill>
                <a:latin typeface="Open Sans"/>
                <a:ea typeface="Open Sans"/>
                <a:cs typeface="Open Sans"/>
                <a:sym typeface="Open Sans"/>
              </a:rPr>
              <a:t>across subjects and grade levels in schools, as</a:t>
            </a:r>
            <a:endParaRPr/>
          </a:p>
          <a:p>
            <a:pPr marL="0" lvl="0" indent="0" algn="l" rtl="0">
              <a:spcBef>
                <a:spcPts val="0"/>
              </a:spcBef>
              <a:spcAft>
                <a:spcPts val="0"/>
              </a:spcAft>
              <a:buNone/>
            </a:pPr>
            <a:r>
              <a:rPr lang="en-US" sz="1800" b="0" i="0" u="none" strike="noStrike">
                <a:solidFill>
                  <a:srgbClr val="49AE3A"/>
                </a:solidFill>
                <a:latin typeface="Open Sans"/>
                <a:ea typeface="Open Sans"/>
                <a:cs typeface="Open Sans"/>
                <a:sym typeface="Open Sans"/>
              </a:rPr>
              <a:t>well as recommendations for the non-formal</a:t>
            </a:r>
            <a:endParaRPr/>
          </a:p>
          <a:p>
            <a:pPr marL="0" lvl="0" indent="0" algn="l" rtl="0">
              <a:spcBef>
                <a:spcPts val="0"/>
              </a:spcBef>
              <a:spcAft>
                <a:spcPts val="0"/>
              </a:spcAft>
              <a:buNone/>
            </a:pPr>
            <a:r>
              <a:rPr lang="en-US" sz="1800" b="0" i="0" u="none" strike="noStrike">
                <a:solidFill>
                  <a:srgbClr val="49AE3A"/>
                </a:solidFill>
                <a:latin typeface="Open Sans"/>
                <a:ea typeface="Open Sans"/>
                <a:cs typeface="Open Sans"/>
                <a:sym typeface="Open Sans"/>
              </a:rPr>
              <a:t>education sector.</a:t>
            </a:r>
            <a:endParaRPr sz="1800">
              <a:latin typeface="Arial"/>
              <a:ea typeface="Arial"/>
              <a:cs typeface="Arial"/>
              <a:sym typeface="Arial"/>
            </a:endParaRPr>
          </a:p>
          <a:p>
            <a:pPr marL="0" lvl="0" indent="0" algn="just" rtl="0">
              <a:lnSpc>
                <a:spcPct val="107000"/>
              </a:lnSpc>
              <a:spcBef>
                <a:spcPts val="0"/>
              </a:spcBef>
              <a:spcAft>
                <a:spcPts val="0"/>
              </a:spcAft>
              <a:buClr>
                <a:schemeClr val="dk1"/>
              </a:buClr>
              <a:buSzPts val="1800"/>
              <a:buFont typeface="Arial"/>
              <a:buNone/>
            </a:pPr>
            <a:endParaRPr sz="1800">
              <a:latin typeface="Arial"/>
              <a:ea typeface="Arial"/>
              <a:cs typeface="Arial"/>
              <a:sym typeface="Arial"/>
            </a:endParaRPr>
          </a:p>
          <a:p>
            <a:pPr marL="0" lvl="0" indent="0" algn="just" rtl="0">
              <a:lnSpc>
                <a:spcPct val="107000"/>
              </a:lnSpc>
              <a:spcBef>
                <a:spcPts val="600"/>
              </a:spcBef>
              <a:spcAft>
                <a:spcPts val="0"/>
              </a:spcAft>
              <a:buClr>
                <a:schemeClr val="dk1"/>
              </a:buClr>
              <a:buSzPts val="1800"/>
              <a:buFont typeface="Arial"/>
              <a:buNone/>
            </a:pPr>
            <a:r>
              <a:rPr lang="en-US" sz="1800">
                <a:latin typeface="Arial"/>
                <a:ea typeface="Arial"/>
                <a:cs typeface="Arial"/>
                <a:sym typeface="Arial"/>
              </a:rPr>
              <a:t>Teachers may wish to integrate learning outcomes into various subjects beyond science and geography classes – into arts, music, health, language classes across subjects. </a:t>
            </a:r>
            <a:endParaRPr sz="1800">
              <a:latin typeface="Calibri"/>
              <a:ea typeface="Calibri"/>
              <a:cs typeface="Calibri"/>
              <a:sym typeface="Calibri"/>
            </a:endParaRPr>
          </a:p>
          <a:p>
            <a:pPr marL="0" lvl="0" indent="0" algn="l" rtl="0">
              <a:spcBef>
                <a:spcPts val="600"/>
              </a:spcBef>
              <a:spcAft>
                <a:spcPts val="0"/>
              </a:spcAft>
              <a:buNone/>
            </a:pPr>
            <a:endParaRPr/>
          </a:p>
        </p:txBody>
      </p:sp>
      <p:sp>
        <p:nvSpPr>
          <p:cNvPr id="240" name="Google Shape;2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chemeClr val="dk1"/>
              </a:buClr>
              <a:buSzPts val="1800"/>
              <a:buFont typeface="Noto Sans Symbols"/>
              <a:buNone/>
            </a:pPr>
            <a:r>
              <a:rPr lang="en-US" sz="1800" b="1" i="1">
                <a:latin typeface="Arial"/>
                <a:ea typeface="Arial"/>
                <a:cs typeface="Arial"/>
                <a:sym typeface="Arial"/>
              </a:rPr>
              <a:t>Greening Curriculum Guidance </a:t>
            </a:r>
            <a:endParaRPr sz="1800">
              <a:latin typeface="Calibri"/>
              <a:ea typeface="Calibri"/>
              <a:cs typeface="Calibri"/>
              <a:sym typeface="Calibri"/>
            </a:endParaRPr>
          </a:p>
          <a:p>
            <a:pPr marL="0" marR="0" lvl="0" indent="0" algn="just" rtl="0">
              <a:lnSpc>
                <a:spcPct val="107000"/>
              </a:lnSpc>
              <a:spcBef>
                <a:spcPts val="800"/>
              </a:spcBef>
              <a:spcAft>
                <a:spcPts val="0"/>
              </a:spcAft>
              <a:buClr>
                <a:schemeClr val="dk1"/>
              </a:buClr>
              <a:buSzPts val="1800"/>
              <a:buFont typeface="Noto Sans Symbols"/>
              <a:buNone/>
            </a:pPr>
            <a:endParaRPr sz="1800" b="1">
              <a:latin typeface="Arial"/>
              <a:ea typeface="Arial"/>
              <a:cs typeface="Arial"/>
              <a:sym typeface="Arial"/>
            </a:endParaRPr>
          </a:p>
          <a:p>
            <a:pPr marL="342900" marR="0" lvl="0" indent="-342900" algn="just" rtl="0">
              <a:lnSpc>
                <a:spcPct val="107000"/>
              </a:lnSpc>
              <a:spcBef>
                <a:spcPts val="800"/>
              </a:spcBef>
              <a:spcAft>
                <a:spcPts val="0"/>
              </a:spcAft>
              <a:buClr>
                <a:schemeClr val="dk1"/>
              </a:buClr>
              <a:buSzPts val="1800"/>
              <a:buFont typeface="Noto Sans Symbols"/>
              <a:buChar char="∙"/>
            </a:pPr>
            <a:r>
              <a:rPr lang="en-US" sz="1800">
                <a:latin typeface="Arial"/>
                <a:ea typeface="Arial"/>
                <a:cs typeface="Arial"/>
                <a:sym typeface="Arial"/>
              </a:rPr>
              <a:t>And the goal is for all of us to work together towards reaching the target of doubling the percentage of countries that have climate change in their curriculum from appx. 45% today to 90% by 2030.</a:t>
            </a:r>
            <a:endParaRPr sz="1800">
              <a:latin typeface="Calibri"/>
              <a:ea typeface="Calibri"/>
              <a:cs typeface="Calibri"/>
              <a:sym typeface="Calibri"/>
            </a:endParaRPr>
          </a:p>
          <a:p>
            <a:pPr marL="0" marR="0" lvl="0" indent="0" algn="just" rtl="0">
              <a:lnSpc>
                <a:spcPct val="107000"/>
              </a:lnSpc>
              <a:spcBef>
                <a:spcPts val="800"/>
              </a:spcBef>
              <a:spcAft>
                <a:spcPts val="0"/>
              </a:spcAft>
              <a:buClr>
                <a:schemeClr val="dk1"/>
              </a:buClr>
              <a:buSzPts val="1800"/>
              <a:buFont typeface="Noto Sans Symbols"/>
              <a:buNone/>
            </a:pPr>
            <a:endParaRPr sz="1800">
              <a:latin typeface="Calibri"/>
              <a:ea typeface="Calibri"/>
              <a:cs typeface="Calibri"/>
              <a:sym typeface="Calibri"/>
            </a:endParaRPr>
          </a:p>
        </p:txBody>
      </p:sp>
      <p:sp>
        <p:nvSpPr>
          <p:cNvPr id="248" name="Google Shape;24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US" sz="1800" b="1" i="1" u="sng">
                <a:latin typeface="Arial"/>
                <a:ea typeface="Arial"/>
                <a:cs typeface="Arial"/>
                <a:sym typeface="Arial"/>
              </a:rPr>
              <a:t>Technical Guidance Documents on Greening Education</a:t>
            </a:r>
            <a:endParaRPr sz="1800">
              <a:latin typeface="Calibri"/>
              <a:ea typeface="Calibri"/>
              <a:cs typeface="Calibri"/>
              <a:sym typeface="Calibri"/>
            </a:endParaRPr>
          </a:p>
          <a:p>
            <a:pPr marL="342900" lvl="0" indent="-342900" algn="just" rtl="0">
              <a:lnSpc>
                <a:spcPct val="107000"/>
              </a:lnSpc>
              <a:spcBef>
                <a:spcPts val="600"/>
              </a:spcBef>
              <a:spcAft>
                <a:spcPts val="0"/>
              </a:spcAft>
              <a:buClr>
                <a:schemeClr val="dk1"/>
              </a:buClr>
              <a:buSzPts val="1800"/>
              <a:buFont typeface="Noto Sans Symbols"/>
              <a:buChar char="∙"/>
            </a:pPr>
            <a:r>
              <a:rPr lang="en-US" sz="1800">
                <a:latin typeface="Arial"/>
                <a:ea typeface="Arial"/>
                <a:cs typeface="Arial"/>
                <a:sym typeface="Arial"/>
              </a:rPr>
              <a:t>To transform our education systems, it is critical that we first </a:t>
            </a:r>
            <a:r>
              <a:rPr lang="en-US" sz="1800" b="1">
                <a:latin typeface="Arial"/>
                <a:ea typeface="Arial"/>
                <a:cs typeface="Arial"/>
                <a:sym typeface="Arial"/>
              </a:rPr>
              <a:t>define what we mean by greening education</a:t>
            </a:r>
            <a:r>
              <a:rPr lang="en-US" sz="1800">
                <a:latin typeface="Arial"/>
                <a:ea typeface="Arial"/>
                <a:cs typeface="Arial"/>
                <a:sym typeface="Arial"/>
              </a:rPr>
              <a:t>. Until now, we haven’t had a clear definition of what quality climate change education in this area truly means, in the way that young people demand today.</a:t>
            </a:r>
            <a:endParaRPr sz="1800">
              <a:latin typeface="Calibri"/>
              <a:ea typeface="Calibri"/>
              <a:cs typeface="Calibri"/>
              <a:sym typeface="Calibri"/>
            </a:endParaRPr>
          </a:p>
          <a:p>
            <a:pPr marL="342900" lvl="0" indent="-342900" algn="just" rtl="0">
              <a:lnSpc>
                <a:spcPct val="107000"/>
              </a:lnSpc>
              <a:spcBef>
                <a:spcPts val="600"/>
              </a:spcBef>
              <a:spcAft>
                <a:spcPts val="0"/>
              </a:spcAft>
              <a:buClr>
                <a:schemeClr val="dk1"/>
              </a:buClr>
              <a:buSzPts val="1800"/>
              <a:buFont typeface="Noto Sans Symbols"/>
              <a:buChar char="∙"/>
            </a:pPr>
            <a:r>
              <a:rPr lang="en-US" sz="1800">
                <a:latin typeface="Arial"/>
                <a:ea typeface="Arial"/>
                <a:cs typeface="Arial"/>
                <a:sym typeface="Arial"/>
              </a:rPr>
              <a:t>This is why through the Greening Education Partnership, UNESCO has developed </a:t>
            </a:r>
            <a:r>
              <a:rPr lang="en-US" sz="1800" b="1">
                <a:latin typeface="Arial"/>
                <a:ea typeface="Arial"/>
                <a:cs typeface="Arial"/>
                <a:sym typeface="Arial"/>
              </a:rPr>
              <a:t>two technical guidance documents that define a common language of greening education</a:t>
            </a:r>
            <a:r>
              <a:rPr lang="en-US" sz="1800">
                <a:latin typeface="Arial"/>
                <a:ea typeface="Arial"/>
                <a:cs typeface="Arial"/>
                <a:sym typeface="Arial"/>
              </a:rPr>
              <a:t>. </a:t>
            </a:r>
            <a:endParaRPr sz="1800">
              <a:latin typeface="Calibri"/>
              <a:ea typeface="Calibri"/>
              <a:cs typeface="Calibri"/>
              <a:sym typeface="Calibri"/>
            </a:endParaRPr>
          </a:p>
          <a:p>
            <a:pPr marL="342900" lvl="0" indent="-342900" algn="just" rtl="0">
              <a:lnSpc>
                <a:spcPct val="107000"/>
              </a:lnSpc>
              <a:spcBef>
                <a:spcPts val="600"/>
              </a:spcBef>
              <a:spcAft>
                <a:spcPts val="0"/>
              </a:spcAft>
              <a:buClr>
                <a:srgbClr val="0D0D0D"/>
              </a:buClr>
              <a:buSzPts val="1800"/>
              <a:buFont typeface="Noto Sans Symbols"/>
              <a:buChar char="∙"/>
            </a:pPr>
            <a:r>
              <a:rPr lang="en-US" sz="1800">
                <a:solidFill>
                  <a:srgbClr val="0D0D0D"/>
                </a:solidFill>
                <a:highlight>
                  <a:srgbClr val="FFFFFF"/>
                </a:highlight>
                <a:latin typeface="Arial"/>
                <a:ea typeface="Arial"/>
                <a:cs typeface="Arial"/>
                <a:sym typeface="Arial"/>
              </a:rPr>
              <a:t>The first document establishes </a:t>
            </a:r>
            <a:r>
              <a:rPr lang="en-US" sz="1800" b="1">
                <a:solidFill>
                  <a:srgbClr val="0D0D0D"/>
                </a:solidFill>
                <a:highlight>
                  <a:srgbClr val="FFFFFF"/>
                </a:highlight>
                <a:latin typeface="Arial"/>
                <a:ea typeface="Arial"/>
                <a:cs typeface="Arial"/>
                <a:sym typeface="Arial"/>
              </a:rPr>
              <a:t>quality standards for green schools</a:t>
            </a:r>
            <a:r>
              <a:rPr lang="en-US" sz="1800">
                <a:solidFill>
                  <a:srgbClr val="0D0D0D"/>
                </a:solidFill>
                <a:highlight>
                  <a:srgbClr val="FFFFFF"/>
                </a:highlight>
                <a:latin typeface="Arial"/>
                <a:ea typeface="Arial"/>
                <a:cs typeface="Arial"/>
                <a:sym typeface="Arial"/>
              </a:rPr>
              <a:t> </a:t>
            </a:r>
            <a:r>
              <a:rPr lang="en-US" sz="1800">
                <a:latin typeface="Arial"/>
                <a:ea typeface="Arial"/>
                <a:cs typeface="Arial"/>
                <a:sym typeface="Arial"/>
              </a:rPr>
              <a:t>and the other advises </a:t>
            </a:r>
            <a:r>
              <a:rPr lang="en-US" sz="1800" b="1">
                <a:latin typeface="Arial"/>
                <a:ea typeface="Arial"/>
                <a:cs typeface="Arial"/>
                <a:sym typeface="Arial"/>
              </a:rPr>
              <a:t>how to integrate climate change and sustainability issues into the curriculum</a:t>
            </a:r>
            <a:r>
              <a:rPr lang="en-US" sz="1800">
                <a:latin typeface="Arial"/>
                <a:ea typeface="Arial"/>
                <a:cs typeface="Arial"/>
                <a:sym typeface="Arial"/>
              </a:rPr>
              <a:t>. The green school quality standard is being developed through the Working Group on Greening Schools, while the Green School Quality Standard is being developed through the Working Group on Greening Curriculum. </a:t>
            </a:r>
            <a:endParaRPr sz="1800">
              <a:latin typeface="Calibri"/>
              <a:ea typeface="Calibri"/>
              <a:cs typeface="Calibri"/>
              <a:sym typeface="Calibri"/>
            </a:endParaRPr>
          </a:p>
          <a:p>
            <a:pPr marL="342900" lvl="0" indent="-342900" algn="just" rtl="0">
              <a:lnSpc>
                <a:spcPct val="107000"/>
              </a:lnSpc>
              <a:spcBef>
                <a:spcPts val="600"/>
              </a:spcBef>
              <a:spcAft>
                <a:spcPts val="0"/>
              </a:spcAft>
              <a:buClr>
                <a:schemeClr val="dk1"/>
              </a:buClr>
              <a:buSzPts val="1800"/>
              <a:buFont typeface="Noto Sans Symbols"/>
              <a:buChar char="∙"/>
            </a:pPr>
            <a:r>
              <a:rPr lang="en-US" sz="1800">
                <a:latin typeface="Arial"/>
                <a:ea typeface="Arial"/>
                <a:cs typeface="Arial"/>
                <a:sym typeface="Arial"/>
              </a:rPr>
              <a:t>We hope that you join us in this collective journey to take forward these two crucial documents to ensure they inform current practices and help transform education to get every learner climate-ready. </a:t>
            </a:r>
            <a:endParaRPr sz="1800">
              <a:latin typeface="Calibri"/>
              <a:ea typeface="Calibri"/>
              <a:cs typeface="Calibri"/>
              <a:sym typeface="Calibri"/>
            </a:endParaRPr>
          </a:p>
          <a:p>
            <a:pPr marL="342900" lvl="0" indent="-342900" algn="just" rtl="0">
              <a:lnSpc>
                <a:spcPct val="107000"/>
              </a:lnSpc>
              <a:spcBef>
                <a:spcPts val="600"/>
              </a:spcBef>
              <a:spcAft>
                <a:spcPts val="0"/>
              </a:spcAft>
              <a:buClr>
                <a:schemeClr val="dk1"/>
              </a:buClr>
              <a:buSzPts val="1800"/>
              <a:buFont typeface="Noto Sans Symbols"/>
              <a:buChar char="∙"/>
            </a:pPr>
            <a:r>
              <a:rPr lang="en-US" sz="1800">
                <a:latin typeface="Arial"/>
                <a:ea typeface="Arial"/>
                <a:cs typeface="Arial"/>
                <a:sym typeface="Arial"/>
              </a:rPr>
              <a:t>Thank you again for being with us today and I hope you enjoy the rest of the webinar. </a:t>
            </a:r>
            <a:endParaRPr sz="1800">
              <a:latin typeface="Calibri"/>
              <a:ea typeface="Calibri"/>
              <a:cs typeface="Calibri"/>
              <a:sym typeface="Calibri"/>
            </a:endParaRPr>
          </a:p>
          <a:p>
            <a:pPr marL="342900" lvl="0" indent="-342900" algn="just" rtl="0">
              <a:lnSpc>
                <a:spcPct val="107000"/>
              </a:lnSpc>
              <a:spcBef>
                <a:spcPts val="600"/>
              </a:spcBef>
              <a:spcAft>
                <a:spcPts val="0"/>
              </a:spcAft>
              <a:buClr>
                <a:schemeClr val="dk1"/>
              </a:buClr>
              <a:buSzPts val="1800"/>
              <a:buFont typeface="Noto Sans Symbols"/>
              <a:buChar char="∙"/>
            </a:pPr>
            <a:r>
              <a:rPr lang="en-US" sz="1800">
                <a:latin typeface="Arial"/>
                <a:ea typeface="Arial"/>
                <a:cs typeface="Arial"/>
                <a:sym typeface="Arial"/>
              </a:rPr>
              <a:t>I will now pass the floor to my colleague Jun Morohashi to go deeper into the technical details of the documents.</a:t>
            </a:r>
            <a:endParaRPr sz="1800">
              <a:latin typeface="Calibri"/>
              <a:ea typeface="Calibri"/>
              <a:cs typeface="Calibri"/>
              <a:sym typeface="Calibri"/>
            </a:endParaRPr>
          </a:p>
          <a:p>
            <a:pPr marL="0" lvl="0" indent="0" algn="l" rtl="0">
              <a:spcBef>
                <a:spcPts val="600"/>
              </a:spcBef>
              <a:spcAft>
                <a:spcPts val="0"/>
              </a:spcAft>
              <a:buNone/>
            </a:pP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chemeClr val="dk1"/>
              </a:buClr>
              <a:buSzPts val="1800"/>
              <a:buFont typeface="Noto Sans Symbols"/>
              <a:buNone/>
            </a:pPr>
            <a:r>
              <a:rPr lang="en-US" sz="1800" b="1" i="1">
                <a:latin typeface="Arial"/>
                <a:ea typeface="Arial"/>
                <a:cs typeface="Arial"/>
                <a:sym typeface="Arial"/>
              </a:rPr>
              <a:t>Greening Curriculum Guidance </a:t>
            </a:r>
            <a:endParaRPr sz="1800">
              <a:latin typeface="Calibri"/>
              <a:ea typeface="Calibri"/>
              <a:cs typeface="Calibri"/>
              <a:sym typeface="Calibri"/>
            </a:endParaRPr>
          </a:p>
          <a:p>
            <a:pPr marL="0" marR="0" lvl="0" indent="0" algn="just" rtl="0">
              <a:lnSpc>
                <a:spcPct val="107000"/>
              </a:lnSpc>
              <a:spcBef>
                <a:spcPts val="800"/>
              </a:spcBef>
              <a:spcAft>
                <a:spcPts val="0"/>
              </a:spcAft>
              <a:buClr>
                <a:schemeClr val="dk1"/>
              </a:buClr>
              <a:buSzPts val="1800"/>
              <a:buFont typeface="Noto Sans Symbols"/>
              <a:buNone/>
            </a:pPr>
            <a:endParaRPr sz="1800" b="1">
              <a:latin typeface="Arial"/>
              <a:ea typeface="Arial"/>
              <a:cs typeface="Arial"/>
              <a:sym typeface="Arial"/>
            </a:endParaRPr>
          </a:p>
          <a:p>
            <a:pPr marL="342900" marR="0" lvl="0" indent="-342900" algn="just" rtl="0">
              <a:lnSpc>
                <a:spcPct val="107000"/>
              </a:lnSpc>
              <a:spcBef>
                <a:spcPts val="800"/>
              </a:spcBef>
              <a:spcAft>
                <a:spcPts val="0"/>
              </a:spcAft>
              <a:buClr>
                <a:schemeClr val="dk1"/>
              </a:buClr>
              <a:buSzPts val="1800"/>
              <a:buFont typeface="Noto Sans Symbols"/>
              <a:buChar char="∙"/>
            </a:pPr>
            <a:r>
              <a:rPr lang="en-US" sz="1800" b="1">
                <a:latin typeface="Arial"/>
                <a:ea typeface="Arial"/>
                <a:cs typeface="Arial"/>
                <a:sym typeface="Arial"/>
              </a:rPr>
              <a:t>Let us move to the Greening</a:t>
            </a:r>
            <a:r>
              <a:rPr lang="en-US" sz="1800">
                <a:latin typeface="Arial"/>
                <a:ea typeface="Arial"/>
                <a:cs typeface="Arial"/>
                <a:sym typeface="Arial"/>
              </a:rPr>
              <a:t> Curriculum Guidance, which is a </a:t>
            </a:r>
            <a:r>
              <a:rPr lang="en-US" sz="1800" b="1">
                <a:latin typeface="Arial"/>
                <a:ea typeface="Arial"/>
                <a:cs typeface="Arial"/>
                <a:sym typeface="Arial"/>
              </a:rPr>
              <a:t>global technical guidance</a:t>
            </a:r>
            <a:r>
              <a:rPr lang="en-US" sz="1800">
                <a:latin typeface="Arial"/>
                <a:ea typeface="Arial"/>
                <a:cs typeface="Arial"/>
                <a:sym typeface="Arial"/>
              </a:rPr>
              <a:t> on climate change in curriculum in response to young people’s calls for a more holistic and action-oriented approach to climate change education.</a:t>
            </a:r>
            <a:endParaRPr/>
          </a:p>
          <a:p>
            <a:pPr marL="342900" marR="0" lvl="0" indent="-342900" algn="just" rtl="0">
              <a:lnSpc>
                <a:spcPct val="107000"/>
              </a:lnSpc>
              <a:spcBef>
                <a:spcPts val="800"/>
              </a:spcBef>
              <a:spcAft>
                <a:spcPts val="0"/>
              </a:spcAft>
              <a:buClr>
                <a:schemeClr val="dk1"/>
              </a:buClr>
              <a:buSzPts val="1800"/>
              <a:buFont typeface="Noto Sans Symbols"/>
              <a:buChar char="∙"/>
            </a:pPr>
            <a:r>
              <a:rPr lang="en-US" sz="1800">
                <a:solidFill>
                  <a:schemeClr val="dk1"/>
                </a:solidFill>
                <a:latin typeface="Play"/>
                <a:ea typeface="Play"/>
                <a:cs typeface="Play"/>
                <a:sym typeface="Play"/>
              </a:rPr>
              <a:t>The Guidance follows a holistic approach to education for sustainable development, considering social, economic, and environmental issues, and is structured around various key concepts.</a:t>
            </a:r>
            <a:endParaRPr sz="1800">
              <a:solidFill>
                <a:schemeClr val="dk1"/>
              </a:solidFill>
              <a:latin typeface="Play"/>
              <a:ea typeface="Play"/>
              <a:cs typeface="Play"/>
              <a:sym typeface="Play"/>
            </a:endParaRPr>
          </a:p>
          <a:p>
            <a:pPr marL="342900" lvl="0" indent="-342900" algn="just" rtl="0">
              <a:lnSpc>
                <a:spcPct val="107000"/>
              </a:lnSpc>
              <a:spcBef>
                <a:spcPts val="800"/>
              </a:spcBef>
              <a:spcAft>
                <a:spcPts val="0"/>
              </a:spcAft>
              <a:buClr>
                <a:schemeClr val="dk1"/>
              </a:buClr>
              <a:buSzPts val="1800"/>
              <a:buFont typeface="Noto Sans Symbols"/>
              <a:buChar char="∙"/>
            </a:pPr>
            <a:r>
              <a:rPr lang="en-US" sz="1800">
                <a:latin typeface="Calibri"/>
                <a:ea typeface="Calibri"/>
                <a:cs typeface="Calibri"/>
                <a:sym typeface="Calibri"/>
              </a:rPr>
              <a:t>It establishes expected learning outcomes per age group from 5-years to 18+ including lifelong learning</a:t>
            </a:r>
            <a:endParaRPr sz="1800">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1800"/>
              <a:buFont typeface="Noto Sans Symbols"/>
              <a:buChar char="∙"/>
            </a:pPr>
            <a:r>
              <a:rPr lang="en-US" sz="1800">
                <a:latin typeface="Arial"/>
                <a:ea typeface="Arial"/>
                <a:cs typeface="Arial"/>
                <a:sym typeface="Arial"/>
              </a:rPr>
              <a:t>The expected learning outcomes address the cognitive, socio-emotional and behavioural domains, with an </a:t>
            </a:r>
            <a:r>
              <a:rPr lang="en-US" sz="1800" b="1">
                <a:latin typeface="Arial"/>
                <a:ea typeface="Arial"/>
                <a:cs typeface="Arial"/>
                <a:sym typeface="Arial"/>
              </a:rPr>
              <a:t>emphasis on action. </a:t>
            </a:r>
            <a:r>
              <a:rPr lang="en-US" sz="1800">
                <a:latin typeface="Arial"/>
                <a:ea typeface="Arial"/>
                <a:cs typeface="Arial"/>
                <a:sym typeface="Arial"/>
              </a:rPr>
              <a:t>So it is not just about knowing about climate change with our heads, but sharing the values in our hearts, and taking action with our hands. </a:t>
            </a:r>
            <a:endParaRPr sz="1800">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1800"/>
              <a:buFont typeface="Noto Sans Symbols"/>
              <a:buChar char="∙"/>
            </a:pPr>
            <a:r>
              <a:rPr lang="en-US" sz="1800">
                <a:latin typeface="Arial"/>
                <a:ea typeface="Arial"/>
                <a:cs typeface="Arial"/>
                <a:sym typeface="Arial"/>
              </a:rPr>
              <a:t>And the goal is for all of us to work together towards reaching the target of doubling the percentage of countries that have climate change in their curriculum from appx. 45% today to 90% by 2030.</a:t>
            </a:r>
            <a:endParaRPr sz="1800">
              <a:latin typeface="Calibri"/>
              <a:ea typeface="Calibri"/>
              <a:cs typeface="Calibri"/>
              <a:sym typeface="Calibri"/>
            </a:endParaRPr>
          </a:p>
          <a:p>
            <a:pPr marL="0" marR="0" lvl="0" indent="0" algn="just" rtl="0">
              <a:lnSpc>
                <a:spcPct val="107000"/>
              </a:lnSpc>
              <a:spcBef>
                <a:spcPts val="800"/>
              </a:spcBef>
              <a:spcAft>
                <a:spcPts val="0"/>
              </a:spcAft>
              <a:buClr>
                <a:schemeClr val="dk1"/>
              </a:buClr>
              <a:buSzPts val="1800"/>
              <a:buFont typeface="Noto Sans Symbols"/>
              <a:buNone/>
            </a:pPr>
            <a:endParaRPr sz="1800">
              <a:latin typeface="Calibri"/>
              <a:ea typeface="Calibri"/>
              <a:cs typeface="Calibri"/>
              <a:sym typeface="Calibri"/>
            </a:endParaRPr>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5240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Guidance aims to be a foundational tool for greening education. </a:t>
            </a:r>
            <a:endParaRPr/>
          </a:p>
          <a:p>
            <a:pPr marL="0" lvl="0" indent="0" algn="l" rtl="0">
              <a:spcBef>
                <a:spcPts val="0"/>
              </a:spcBef>
              <a:spcAft>
                <a:spcPts val="0"/>
              </a:spcAft>
              <a:buNone/>
            </a:pPr>
            <a:endParaRPr/>
          </a:p>
          <a:p>
            <a:pPr marL="0" lvl="0" indent="0" algn="l" rtl="0">
              <a:spcBef>
                <a:spcPts val="0"/>
              </a:spcBef>
              <a:spcAft>
                <a:spcPts val="0"/>
              </a:spcAft>
              <a:buNone/>
            </a:pPr>
            <a:r>
              <a:rPr lang="en-US"/>
              <a:t>It is not a curriculum in itself but is aimed at serving as the basis for a review of existing curricula and the integration of climate change across all subjects including the social sciences, natural sciences, humanities and technical education</a:t>
            </a:r>
            <a:endParaRPr/>
          </a:p>
          <a:p>
            <a:pPr marL="0" lvl="0" indent="0" algn="l" rtl="0">
              <a:spcBef>
                <a:spcPts val="0"/>
              </a:spcBef>
              <a:spcAft>
                <a:spcPts val="0"/>
              </a:spcAft>
              <a:buNone/>
            </a:pPr>
            <a:endParaRPr/>
          </a:p>
          <a:p>
            <a:pPr marL="0" lvl="0" indent="0" algn="l" rtl="0">
              <a:spcBef>
                <a:spcPts val="0"/>
              </a:spcBef>
              <a:spcAft>
                <a:spcPts val="0"/>
              </a:spcAft>
              <a:buNone/>
            </a:pPr>
            <a:r>
              <a:rPr lang="en-US"/>
              <a:t>The following principles underpin the design and delivery of greening education in formal, non-formal and informal settings.</a:t>
            </a:r>
            <a:endParaRPr/>
          </a:p>
          <a:p>
            <a:pPr marL="0" lvl="0" indent="0" algn="l" rtl="0">
              <a:spcBef>
                <a:spcPts val="0"/>
              </a:spcBef>
              <a:spcAft>
                <a:spcPts val="0"/>
              </a:spcAft>
              <a:buNone/>
            </a:pPr>
            <a:endParaRPr/>
          </a:p>
          <a:p>
            <a:pPr marL="0" lvl="0" indent="0" algn="l" rtl="0">
              <a:spcBef>
                <a:spcPts val="0"/>
              </a:spcBef>
              <a:spcAft>
                <a:spcPts val="0"/>
              </a:spcAft>
              <a:buNone/>
            </a:pPr>
            <a:r>
              <a:rPr lang="en-US"/>
              <a:t>It also provides key recommendations and guidance on how to implement these principles in a holistic manner in a curriculum. It answers questions raised by young people in their demands </a:t>
            </a:r>
            <a:endParaRPr/>
          </a:p>
          <a:p>
            <a:pPr marL="0" lvl="0" indent="0" algn="l" rtl="0">
              <a:spcBef>
                <a:spcPts val="0"/>
              </a:spcBef>
              <a:spcAft>
                <a:spcPts val="0"/>
              </a:spcAft>
              <a:buNone/>
            </a:pPr>
            <a:endParaRPr/>
          </a:p>
          <a:p>
            <a:pPr marL="0" lvl="0" indent="0" algn="l" rtl="0">
              <a:spcBef>
                <a:spcPts val="0"/>
              </a:spcBef>
              <a:spcAft>
                <a:spcPts val="0"/>
              </a:spcAft>
              <a:buNone/>
            </a:pPr>
            <a:r>
              <a:rPr lang="en-US"/>
              <a:t>such as: </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Arial"/>
              <a:buAutoNum type="alphaLcParenR"/>
            </a:pPr>
            <a:r>
              <a:rPr lang="en-US" b="1"/>
              <a:t>What should we learn to get climate-ready? </a:t>
            </a:r>
            <a:endParaRPr/>
          </a:p>
          <a:p>
            <a:pPr marL="228600" lvl="0" indent="-152400" algn="l" rtl="0">
              <a:spcBef>
                <a:spcPts val="0"/>
              </a:spcBef>
              <a:spcAft>
                <a:spcPts val="0"/>
              </a:spcAft>
              <a:buClr>
                <a:schemeClr val="dk1"/>
              </a:buClr>
              <a:buSzPts val="1200"/>
              <a:buFont typeface="Arial"/>
              <a:buNone/>
            </a:pPr>
            <a:endParaRPr/>
          </a:p>
          <a:p>
            <a:pPr marL="628650" lvl="1" indent="-171450" algn="l" rtl="0">
              <a:spcBef>
                <a:spcPts val="0"/>
              </a:spcBef>
              <a:spcAft>
                <a:spcPts val="0"/>
              </a:spcAft>
              <a:buClr>
                <a:schemeClr val="dk1"/>
              </a:buClr>
              <a:buSzPts val="1200"/>
              <a:buFont typeface="Arial"/>
              <a:buChar char="•"/>
            </a:pPr>
            <a:r>
              <a:rPr lang="en-US"/>
              <a:t>How can a curriculum address cognitive, social and emotional learning dimensions with a focus on taking action, rather than the current status where climate change is in sciences and biased towards cognitive knowledge?</a:t>
            </a:r>
            <a:endParaRPr/>
          </a:p>
          <a:p>
            <a:pPr marL="628650" lvl="1" indent="-171450" algn="l" rtl="0">
              <a:spcBef>
                <a:spcPts val="0"/>
              </a:spcBef>
              <a:spcAft>
                <a:spcPts val="0"/>
              </a:spcAft>
              <a:buClr>
                <a:schemeClr val="dk1"/>
              </a:buClr>
              <a:buSzPts val="1200"/>
              <a:buFont typeface="Arial"/>
              <a:buChar char="•"/>
            </a:pPr>
            <a:r>
              <a:rPr lang="en-US"/>
              <a:t>How can a curriculum be contextualized for various contexts in addressing the climate crisis based on the local conditions?</a:t>
            </a:r>
            <a:endParaRPr/>
          </a:p>
          <a:p>
            <a:pPr marL="228600" lvl="0" indent="-15240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b)  How should we learn to get climate-ready? </a:t>
            </a:r>
            <a:endParaRPr/>
          </a:p>
          <a:p>
            <a:pPr marL="628650" lvl="1" indent="-171450" algn="l" rtl="0">
              <a:spcBef>
                <a:spcPts val="0"/>
              </a:spcBef>
              <a:spcAft>
                <a:spcPts val="0"/>
              </a:spcAft>
              <a:buClr>
                <a:schemeClr val="dk1"/>
              </a:buClr>
              <a:buSzPts val="1200"/>
              <a:buFont typeface="Arial"/>
              <a:buChar char="•"/>
            </a:pPr>
            <a:r>
              <a:rPr lang="en-US"/>
              <a:t>How can a curriculum shift to be learner-centred, experiential, and reflective for learners to be active rather than passive actors in the climate crisis?</a:t>
            </a:r>
            <a:endParaRPr/>
          </a:p>
          <a:p>
            <a:pPr marL="628650" lvl="1" indent="-171450" algn="l" rtl="0">
              <a:spcBef>
                <a:spcPts val="0"/>
              </a:spcBef>
              <a:spcAft>
                <a:spcPts val="0"/>
              </a:spcAft>
              <a:buClr>
                <a:schemeClr val="dk1"/>
              </a:buClr>
              <a:buSzPts val="1200"/>
              <a:buFont typeface="Arial"/>
              <a:buChar char="•"/>
            </a:pPr>
            <a:r>
              <a:rPr lang="en-US"/>
              <a:t>How can a curriculum integrate diverse aspects of climate change in various subjects – including relatively newer areas such as climate justice, and post-carbon economies?  </a:t>
            </a:r>
            <a:endParaRPr/>
          </a:p>
          <a:p>
            <a:pPr marL="628650" marR="0" lvl="1" indent="-171450" algn="l" rtl="0">
              <a:lnSpc>
                <a:spcPct val="100000"/>
              </a:lnSpc>
              <a:spcBef>
                <a:spcPts val="0"/>
              </a:spcBef>
              <a:spcAft>
                <a:spcPts val="0"/>
              </a:spcAft>
              <a:buClr>
                <a:schemeClr val="dk1"/>
              </a:buClr>
              <a:buSzPts val="1200"/>
              <a:buFont typeface="Arial"/>
              <a:buChar char="•"/>
            </a:pPr>
            <a:r>
              <a:rPr lang="en-US"/>
              <a:t>Given this holistic approach of addressing all domains -cognitive, social and emotional, and behavioural learning – how can assessment be rethought to ensure that it not only concentrates on the cognitive domain?</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c) Where should we learn to get climate-ready</a:t>
            </a:r>
            <a:endParaRPr/>
          </a:p>
          <a:p>
            <a:pPr marL="628650" lvl="1" indent="-171450" algn="l" rtl="0">
              <a:spcBef>
                <a:spcPts val="0"/>
              </a:spcBef>
              <a:spcAft>
                <a:spcPts val="0"/>
              </a:spcAft>
              <a:buClr>
                <a:schemeClr val="dk1"/>
              </a:buClr>
              <a:buSzPts val="1200"/>
              <a:buFont typeface="Arial"/>
              <a:buChar char="•"/>
            </a:pPr>
            <a:r>
              <a:rPr lang="en-US"/>
              <a:t>How can we transform learning environments to be effective in taking action in the climate crisis?</a:t>
            </a:r>
            <a:endParaRPr/>
          </a:p>
          <a:p>
            <a:pPr marL="628650" lvl="1" indent="-171450" algn="l" rtl="0">
              <a:spcBef>
                <a:spcPts val="0"/>
              </a:spcBef>
              <a:spcAft>
                <a:spcPts val="0"/>
              </a:spcAft>
              <a:buClr>
                <a:schemeClr val="dk1"/>
              </a:buClr>
              <a:buSzPts val="1200"/>
              <a:buFont typeface="Arial"/>
              <a:buChar char="•"/>
            </a:pPr>
            <a:r>
              <a:rPr lang="en-US"/>
              <a:t>How can other informal and non-formal learning spaces such as communities, cities, and families be transformed for lifelong learning opportunities? </a:t>
            </a:r>
            <a:endParaRPr/>
          </a:p>
          <a:p>
            <a:pPr marL="228600" lvl="0" indent="-15240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1323fa8233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31323fa8233_1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a:t>For Early Childhood (under 5 years old), fostering a love for nature can be promoted through play and a positive, solutions-focused approach provided in the guide for 5-8 year-olds.</a:t>
            </a:r>
            <a:endParaRPr sz="900"/>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57" name="Google Shape;157;g31323fa8233_1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latin typeface="Open Sans"/>
                <a:ea typeface="Open Sans"/>
                <a:cs typeface="Open Sans"/>
                <a:sym typeface="Open Sans"/>
              </a:rPr>
              <a:t>Planners may wish to anticipate the following steps in designing, implementing and improving efforts to</a:t>
            </a:r>
            <a:endParaRPr/>
          </a:p>
          <a:p>
            <a:pPr marL="0" lvl="0" indent="0" algn="l" rtl="0">
              <a:spcBef>
                <a:spcPts val="0"/>
              </a:spcBef>
              <a:spcAft>
                <a:spcPts val="0"/>
              </a:spcAft>
              <a:buNone/>
            </a:pPr>
            <a:r>
              <a:rPr lang="en-US" sz="1800" b="0" i="0" u="none" strike="noStrike">
                <a:latin typeface="Open Sans"/>
                <a:ea typeface="Open Sans"/>
                <a:cs typeface="Open Sans"/>
                <a:sym typeface="Open Sans"/>
              </a:rPr>
              <a:t>integrate learning outcomes into the curriculum:</a:t>
            </a:r>
            <a:endParaRPr sz="1800" b="1" i="0" u="none" strike="noStrike">
              <a:solidFill>
                <a:srgbClr val="000000"/>
              </a:solidFill>
              <a:latin typeface="Open Sans"/>
              <a:ea typeface="Open Sans"/>
              <a:cs typeface="Open Sans"/>
              <a:sym typeface="Open Sans"/>
            </a:endParaRPr>
          </a:p>
          <a:p>
            <a:pPr marL="0" lvl="0" indent="0" algn="l" rtl="0">
              <a:spcBef>
                <a:spcPts val="0"/>
              </a:spcBef>
              <a:spcAft>
                <a:spcPts val="0"/>
              </a:spcAft>
              <a:buNone/>
            </a:pPr>
            <a:endParaRPr sz="1800" b="1" i="0" u="none" strike="noStrike">
              <a:solidFill>
                <a:srgbClr val="000000"/>
              </a:solidFill>
              <a:latin typeface="Open Sans"/>
              <a:ea typeface="Open Sans"/>
              <a:cs typeface="Open Sans"/>
              <a:sym typeface="Open Sans"/>
            </a:endParaRPr>
          </a:p>
          <a:p>
            <a:pPr marL="0" lvl="0" indent="0" algn="l" rtl="0">
              <a:spcBef>
                <a:spcPts val="0"/>
              </a:spcBef>
              <a:spcAft>
                <a:spcPts val="0"/>
              </a:spcAft>
              <a:buNone/>
            </a:pPr>
            <a:r>
              <a:rPr lang="en-US" sz="1800" b="1" i="0" u="none" strike="noStrike">
                <a:solidFill>
                  <a:srgbClr val="000000"/>
                </a:solidFill>
                <a:latin typeface="Open Sans"/>
                <a:ea typeface="Open Sans"/>
                <a:cs typeface="Open Sans"/>
                <a:sym typeface="Open Sans"/>
              </a:rPr>
              <a:t>Step 1. </a:t>
            </a:r>
            <a:r>
              <a:rPr lang="en-US" sz="1800" b="0" i="0" u="none" strike="noStrike">
                <a:solidFill>
                  <a:srgbClr val="000000"/>
                </a:solidFill>
                <a:latin typeface="Open Sans"/>
                <a:ea typeface="Open Sans"/>
                <a:cs typeface="Open Sans"/>
                <a:sym typeface="Open Sans"/>
              </a:rPr>
              <a:t>Review existing education policies for footholds and rationales for strengthening the presence of</a:t>
            </a:r>
            <a:endParaRPr/>
          </a:p>
          <a:p>
            <a:pPr marL="0" lvl="0" indent="0" algn="l" rtl="0">
              <a:spcBef>
                <a:spcPts val="0"/>
              </a:spcBef>
              <a:spcAft>
                <a:spcPts val="0"/>
              </a:spcAft>
              <a:buNone/>
            </a:pPr>
            <a:r>
              <a:rPr lang="en-US" sz="1800" b="0" i="0" u="none" strike="noStrike">
                <a:solidFill>
                  <a:srgbClr val="000000"/>
                </a:solidFill>
                <a:latin typeface="Open Sans"/>
                <a:ea typeface="Open Sans"/>
                <a:cs typeface="Open Sans"/>
                <a:sym typeface="Open Sans"/>
              </a:rPr>
              <a:t>greening education in the curriculum.</a:t>
            </a:r>
            <a:endParaRPr/>
          </a:p>
          <a:p>
            <a:pPr marL="0" lvl="0" indent="0" algn="l" rtl="0">
              <a:spcBef>
                <a:spcPts val="0"/>
              </a:spcBef>
              <a:spcAft>
                <a:spcPts val="0"/>
              </a:spcAft>
              <a:buNone/>
            </a:pPr>
            <a:r>
              <a:rPr lang="en-US" sz="1800" b="0" i="0" u="none" strike="noStrike">
                <a:solidFill>
                  <a:srgbClr val="00B1EC"/>
                </a:solidFill>
                <a:latin typeface="Arial"/>
                <a:ea typeface="Arial"/>
                <a:cs typeface="Arial"/>
                <a:sym typeface="Arial"/>
              </a:rPr>
              <a:t>● </a:t>
            </a:r>
            <a:r>
              <a:rPr lang="en-US" sz="1800" b="1" i="0" u="none" strike="noStrike">
                <a:solidFill>
                  <a:srgbClr val="000000"/>
                </a:solidFill>
                <a:latin typeface="Open Sans"/>
                <a:ea typeface="Open Sans"/>
                <a:cs typeface="Open Sans"/>
                <a:sym typeface="Open Sans"/>
              </a:rPr>
              <a:t>Step 2. </a:t>
            </a:r>
            <a:r>
              <a:rPr lang="en-US" sz="1800" b="0" i="0" u="none" strike="noStrike">
                <a:solidFill>
                  <a:srgbClr val="000000"/>
                </a:solidFill>
                <a:latin typeface="Open Sans"/>
                <a:ea typeface="Open Sans"/>
                <a:cs typeface="Open Sans"/>
                <a:sym typeface="Open Sans"/>
              </a:rPr>
              <a:t>Establish and ensure inclusive participation of stakeholders in the curriculum development process,</a:t>
            </a:r>
            <a:endParaRPr/>
          </a:p>
          <a:p>
            <a:pPr marL="0" lvl="0" indent="0" algn="l" rtl="0">
              <a:spcBef>
                <a:spcPts val="0"/>
              </a:spcBef>
              <a:spcAft>
                <a:spcPts val="0"/>
              </a:spcAft>
              <a:buNone/>
            </a:pPr>
            <a:r>
              <a:rPr lang="en-US" sz="1800" b="0" i="0" u="none" strike="noStrike">
                <a:solidFill>
                  <a:srgbClr val="000000"/>
                </a:solidFill>
                <a:latin typeface="Open Sans"/>
                <a:ea typeface="Open Sans"/>
                <a:cs typeface="Open Sans"/>
                <a:sym typeface="Open Sans"/>
              </a:rPr>
              <a:t>including youth and community members.</a:t>
            </a:r>
            <a:endParaRPr/>
          </a:p>
          <a:p>
            <a:pPr marL="0" lvl="0" indent="0" algn="l" rtl="0">
              <a:spcBef>
                <a:spcPts val="0"/>
              </a:spcBef>
              <a:spcAft>
                <a:spcPts val="0"/>
              </a:spcAft>
              <a:buNone/>
            </a:pPr>
            <a:r>
              <a:rPr lang="en-US" sz="1800" b="0" i="0" u="none" strike="noStrike">
                <a:solidFill>
                  <a:srgbClr val="00B1EC"/>
                </a:solidFill>
                <a:latin typeface="Arial"/>
                <a:ea typeface="Arial"/>
                <a:cs typeface="Arial"/>
                <a:sym typeface="Arial"/>
              </a:rPr>
              <a:t>● </a:t>
            </a:r>
            <a:r>
              <a:rPr lang="en-US" sz="1800" b="1" i="0" u="none" strike="noStrike">
                <a:solidFill>
                  <a:srgbClr val="000000"/>
                </a:solidFill>
                <a:latin typeface="Open Sans"/>
                <a:ea typeface="Open Sans"/>
                <a:cs typeface="Open Sans"/>
                <a:sym typeface="Open Sans"/>
              </a:rPr>
              <a:t>Step 3. </a:t>
            </a:r>
            <a:r>
              <a:rPr lang="en-US" sz="1800" b="0" i="0" u="none" strike="noStrike">
                <a:solidFill>
                  <a:srgbClr val="000000"/>
                </a:solidFill>
                <a:latin typeface="Open Sans"/>
                <a:ea typeface="Open Sans"/>
                <a:cs typeface="Open Sans"/>
                <a:sym typeface="Open Sans"/>
              </a:rPr>
              <a:t>Decide on curricular strategies for infusing greening education within and across subjects and grade</a:t>
            </a:r>
            <a:endParaRPr/>
          </a:p>
          <a:p>
            <a:pPr marL="0" lvl="0" indent="0" algn="l" rtl="0">
              <a:spcBef>
                <a:spcPts val="0"/>
              </a:spcBef>
              <a:spcAft>
                <a:spcPts val="0"/>
              </a:spcAft>
              <a:buNone/>
            </a:pPr>
            <a:r>
              <a:rPr lang="en-US" sz="1800" b="0" i="0" u="none" strike="noStrike">
                <a:solidFill>
                  <a:srgbClr val="000000"/>
                </a:solidFill>
                <a:latin typeface="Open Sans"/>
                <a:ea typeface="Open Sans"/>
                <a:cs typeface="Open Sans"/>
                <a:sym typeface="Open Sans"/>
              </a:rPr>
              <a:t>levels in schools, as well as recommendations for the non-formal education sector.</a:t>
            </a:r>
            <a:endParaRPr/>
          </a:p>
          <a:p>
            <a:pPr marL="0" lvl="0" indent="0" algn="l" rtl="0">
              <a:spcBef>
                <a:spcPts val="0"/>
              </a:spcBef>
              <a:spcAft>
                <a:spcPts val="0"/>
              </a:spcAft>
              <a:buNone/>
            </a:pPr>
            <a:r>
              <a:rPr lang="en-US" sz="1800" b="0" i="0" u="none" strike="noStrike">
                <a:solidFill>
                  <a:srgbClr val="00B1EC"/>
                </a:solidFill>
                <a:latin typeface="Arial"/>
                <a:ea typeface="Arial"/>
                <a:cs typeface="Arial"/>
                <a:sym typeface="Arial"/>
              </a:rPr>
              <a:t>● </a:t>
            </a:r>
            <a:r>
              <a:rPr lang="en-US" sz="1800" b="1" i="0" u="none" strike="noStrike">
                <a:solidFill>
                  <a:srgbClr val="000000"/>
                </a:solidFill>
                <a:latin typeface="Open Sans"/>
                <a:ea typeface="Open Sans"/>
                <a:cs typeface="Open Sans"/>
                <a:sym typeface="Open Sans"/>
              </a:rPr>
              <a:t>Step 4. </a:t>
            </a:r>
            <a:r>
              <a:rPr lang="en-US" sz="1800" b="0" i="0" u="none" strike="noStrike">
                <a:solidFill>
                  <a:srgbClr val="000000"/>
                </a:solidFill>
                <a:latin typeface="Open Sans"/>
                <a:ea typeface="Open Sans"/>
                <a:cs typeface="Open Sans"/>
                <a:sym typeface="Open Sans"/>
              </a:rPr>
              <a:t>Develop a detailed curriculum that ensures action-oriented learner outcomes, including the use of</a:t>
            </a:r>
            <a:endParaRPr/>
          </a:p>
          <a:p>
            <a:pPr marL="0" lvl="0" indent="0" algn="l" rtl="0">
              <a:spcBef>
                <a:spcPts val="0"/>
              </a:spcBef>
              <a:spcAft>
                <a:spcPts val="0"/>
              </a:spcAft>
              <a:buNone/>
            </a:pPr>
            <a:r>
              <a:rPr lang="en-US" sz="1800" b="0" i="0" u="none" strike="noStrike">
                <a:solidFill>
                  <a:srgbClr val="000000"/>
                </a:solidFill>
                <a:latin typeface="Open Sans"/>
                <a:ea typeface="Open Sans"/>
                <a:cs typeface="Open Sans"/>
                <a:sym typeface="Open Sans"/>
              </a:rPr>
              <a:t>transformative and ‘place-based’ pedagogy.</a:t>
            </a:r>
            <a:endParaRPr/>
          </a:p>
          <a:p>
            <a:pPr marL="0" lvl="0" indent="0" algn="l" rtl="0">
              <a:spcBef>
                <a:spcPts val="0"/>
              </a:spcBef>
              <a:spcAft>
                <a:spcPts val="0"/>
              </a:spcAft>
              <a:buNone/>
            </a:pPr>
            <a:r>
              <a:rPr lang="en-US" sz="1800" b="0" i="0" u="none" strike="noStrike">
                <a:solidFill>
                  <a:srgbClr val="00B1EC"/>
                </a:solidFill>
                <a:latin typeface="Arial"/>
                <a:ea typeface="Arial"/>
                <a:cs typeface="Arial"/>
                <a:sym typeface="Arial"/>
              </a:rPr>
              <a:t>● </a:t>
            </a:r>
            <a:r>
              <a:rPr lang="en-US" sz="1800" b="1" i="0" u="none" strike="noStrike">
                <a:solidFill>
                  <a:srgbClr val="000000"/>
                </a:solidFill>
                <a:latin typeface="Open Sans"/>
                <a:ea typeface="Open Sans"/>
                <a:cs typeface="Open Sans"/>
                <a:sym typeface="Open Sans"/>
              </a:rPr>
              <a:t>Step 5. </a:t>
            </a:r>
            <a:r>
              <a:rPr lang="en-US" sz="1800" b="0" i="0" u="none" strike="noStrike">
                <a:solidFill>
                  <a:srgbClr val="000000"/>
                </a:solidFill>
                <a:latin typeface="Open Sans"/>
                <a:ea typeface="Open Sans"/>
                <a:cs typeface="Open Sans"/>
                <a:sym typeface="Open Sans"/>
              </a:rPr>
              <a:t>Prepare and pilot sample instructional resources within and across subject areas to test the new</a:t>
            </a:r>
            <a:endParaRPr/>
          </a:p>
          <a:p>
            <a:pPr marL="0" lvl="0" indent="0" algn="l" rtl="0">
              <a:spcBef>
                <a:spcPts val="0"/>
              </a:spcBef>
              <a:spcAft>
                <a:spcPts val="0"/>
              </a:spcAft>
              <a:buNone/>
            </a:pPr>
            <a:r>
              <a:rPr lang="en-US" sz="1800" b="0" i="0" u="none" strike="noStrike">
                <a:solidFill>
                  <a:srgbClr val="000000"/>
                </a:solidFill>
                <a:latin typeface="Open Sans"/>
                <a:ea typeface="Open Sans"/>
                <a:cs typeface="Open Sans"/>
                <a:sym typeface="Open Sans"/>
              </a:rPr>
              <a:t>curriculum and solicit feedback from numerous stakeholders, especially youth.</a:t>
            </a:r>
            <a:endParaRPr/>
          </a:p>
          <a:p>
            <a:pPr marL="0" lvl="0" indent="0" algn="l" rtl="0">
              <a:spcBef>
                <a:spcPts val="0"/>
              </a:spcBef>
              <a:spcAft>
                <a:spcPts val="0"/>
              </a:spcAft>
              <a:buNone/>
            </a:pPr>
            <a:r>
              <a:rPr lang="en-US" sz="1800" b="0" i="0" u="none" strike="noStrike">
                <a:solidFill>
                  <a:srgbClr val="00B1EC"/>
                </a:solidFill>
                <a:latin typeface="Arial"/>
                <a:ea typeface="Arial"/>
                <a:cs typeface="Arial"/>
                <a:sym typeface="Arial"/>
              </a:rPr>
              <a:t>● </a:t>
            </a:r>
            <a:r>
              <a:rPr lang="en-US" sz="1800" b="1" i="0" u="none" strike="noStrike">
                <a:solidFill>
                  <a:srgbClr val="000000"/>
                </a:solidFill>
                <a:latin typeface="Open Sans"/>
                <a:ea typeface="Open Sans"/>
                <a:cs typeface="Open Sans"/>
                <a:sym typeface="Open Sans"/>
              </a:rPr>
              <a:t>Step 6. </a:t>
            </a:r>
            <a:r>
              <a:rPr lang="en-US" sz="1800" b="0" i="0" u="none" strike="noStrike">
                <a:solidFill>
                  <a:srgbClr val="000000"/>
                </a:solidFill>
                <a:latin typeface="Open Sans"/>
                <a:ea typeface="Open Sans"/>
                <a:cs typeface="Open Sans"/>
                <a:sym typeface="Open Sans"/>
              </a:rPr>
              <a:t>Finalize, produce and distribute learning resources, including suggestions for assessment, with an</a:t>
            </a:r>
            <a:endParaRPr/>
          </a:p>
          <a:p>
            <a:pPr marL="0" lvl="0" indent="0" algn="l" rtl="0">
              <a:spcBef>
                <a:spcPts val="0"/>
              </a:spcBef>
              <a:spcAft>
                <a:spcPts val="0"/>
              </a:spcAft>
              <a:buNone/>
            </a:pPr>
            <a:r>
              <a:rPr lang="en-US" sz="1800" b="0" i="0" u="none" strike="noStrike">
                <a:solidFill>
                  <a:srgbClr val="000000"/>
                </a:solidFill>
                <a:latin typeface="Open Sans"/>
                <a:ea typeface="Open Sans"/>
                <a:cs typeface="Open Sans"/>
                <a:sym typeface="Open Sans"/>
              </a:rPr>
              <a:t>associated communication and publicity strategy.</a:t>
            </a:r>
            <a:endParaRPr/>
          </a:p>
          <a:p>
            <a:pPr marL="0" lvl="0" indent="0" algn="l" rtl="0">
              <a:spcBef>
                <a:spcPts val="0"/>
              </a:spcBef>
              <a:spcAft>
                <a:spcPts val="0"/>
              </a:spcAft>
              <a:buNone/>
            </a:pPr>
            <a:r>
              <a:rPr lang="en-US" sz="1800" b="0" i="0" u="none" strike="noStrike">
                <a:solidFill>
                  <a:srgbClr val="00B1EC"/>
                </a:solidFill>
                <a:latin typeface="Arial"/>
                <a:ea typeface="Arial"/>
                <a:cs typeface="Arial"/>
                <a:sym typeface="Arial"/>
              </a:rPr>
              <a:t>● </a:t>
            </a:r>
            <a:r>
              <a:rPr lang="en-US" sz="1800" b="1" i="0" u="none" strike="noStrike">
                <a:solidFill>
                  <a:srgbClr val="000000"/>
                </a:solidFill>
                <a:latin typeface="Open Sans"/>
                <a:ea typeface="Open Sans"/>
                <a:cs typeface="Open Sans"/>
                <a:sym typeface="Open Sans"/>
              </a:rPr>
              <a:t>Step 7. </a:t>
            </a:r>
            <a:r>
              <a:rPr lang="en-US" sz="1800" b="0" i="0" u="none" strike="noStrike">
                <a:solidFill>
                  <a:srgbClr val="000000"/>
                </a:solidFill>
                <a:latin typeface="Open Sans"/>
                <a:ea typeface="Open Sans"/>
                <a:cs typeface="Open Sans"/>
                <a:sym typeface="Open Sans"/>
              </a:rPr>
              <a:t>Provide substantive orientation to greening education for textbook writers, examination board staff</a:t>
            </a:r>
            <a:endParaRPr/>
          </a:p>
          <a:p>
            <a:pPr marL="0" lvl="0" indent="0" algn="l" rtl="0">
              <a:spcBef>
                <a:spcPts val="0"/>
              </a:spcBef>
              <a:spcAft>
                <a:spcPts val="0"/>
              </a:spcAft>
              <a:buNone/>
            </a:pPr>
            <a:r>
              <a:rPr lang="en-US" sz="1800" b="0" i="0" u="none" strike="noStrike">
                <a:solidFill>
                  <a:srgbClr val="000000"/>
                </a:solidFill>
                <a:latin typeface="Open Sans"/>
                <a:ea typeface="Open Sans"/>
                <a:cs typeface="Open Sans"/>
                <a:sym typeface="Open Sans"/>
              </a:rPr>
              <a:t>and other stakeholders, and obtain any necessary approvals.</a:t>
            </a:r>
            <a:endParaRPr/>
          </a:p>
          <a:p>
            <a:pPr marL="0" lvl="0" indent="0" algn="l" rtl="0">
              <a:spcBef>
                <a:spcPts val="0"/>
              </a:spcBef>
              <a:spcAft>
                <a:spcPts val="0"/>
              </a:spcAft>
              <a:buNone/>
            </a:pPr>
            <a:r>
              <a:rPr lang="en-US" sz="1800" b="0" i="0" u="none" strike="noStrike">
                <a:solidFill>
                  <a:srgbClr val="00B1EC"/>
                </a:solidFill>
                <a:latin typeface="Arial"/>
                <a:ea typeface="Arial"/>
                <a:cs typeface="Arial"/>
                <a:sym typeface="Arial"/>
              </a:rPr>
              <a:t>● </a:t>
            </a:r>
            <a:r>
              <a:rPr lang="en-US" sz="1800" b="1" i="0" u="none" strike="noStrike">
                <a:solidFill>
                  <a:srgbClr val="000000"/>
                </a:solidFill>
                <a:latin typeface="Open Sans"/>
                <a:ea typeface="Open Sans"/>
                <a:cs typeface="Open Sans"/>
                <a:sym typeface="Open Sans"/>
              </a:rPr>
              <a:t>Step 8. </a:t>
            </a:r>
            <a:r>
              <a:rPr lang="en-US" sz="1800" b="0" i="0" u="none" strike="noStrike">
                <a:solidFill>
                  <a:srgbClr val="000000"/>
                </a:solidFill>
                <a:latin typeface="Open Sans"/>
                <a:ea typeface="Open Sans"/>
                <a:cs typeface="Open Sans"/>
                <a:sym typeface="Open Sans"/>
              </a:rPr>
              <a:t>Provide educators with quality pre- and in-service training and continuous professional development</a:t>
            </a:r>
            <a:endParaRPr/>
          </a:p>
          <a:p>
            <a:pPr marL="0" lvl="0" indent="0" algn="l" rtl="0">
              <a:spcBef>
                <a:spcPts val="0"/>
              </a:spcBef>
              <a:spcAft>
                <a:spcPts val="0"/>
              </a:spcAft>
              <a:buNone/>
            </a:pPr>
            <a:r>
              <a:rPr lang="en-US" sz="1800" b="0" i="0" u="none" strike="noStrike">
                <a:solidFill>
                  <a:srgbClr val="000000"/>
                </a:solidFill>
                <a:latin typeface="Open Sans"/>
                <a:ea typeface="Open Sans"/>
                <a:cs typeface="Open Sans"/>
                <a:sym typeface="Open Sans"/>
              </a:rPr>
              <a:t>opportunities, in cooperation with higher education institutions and CSOs.</a:t>
            </a:r>
            <a:endParaRPr/>
          </a:p>
          <a:p>
            <a:pPr marL="0" lvl="0" indent="0" algn="l" rtl="0">
              <a:spcBef>
                <a:spcPts val="0"/>
              </a:spcBef>
              <a:spcAft>
                <a:spcPts val="0"/>
              </a:spcAft>
              <a:buNone/>
            </a:pPr>
            <a:r>
              <a:rPr lang="en-US" sz="1800" b="0" i="0" u="none" strike="noStrike">
                <a:solidFill>
                  <a:srgbClr val="00B1EC"/>
                </a:solidFill>
                <a:latin typeface="Arial"/>
                <a:ea typeface="Arial"/>
                <a:cs typeface="Arial"/>
                <a:sym typeface="Arial"/>
              </a:rPr>
              <a:t>● </a:t>
            </a:r>
            <a:r>
              <a:rPr lang="en-US" sz="1800" b="1" i="0" u="none" strike="noStrike">
                <a:solidFill>
                  <a:srgbClr val="000000"/>
                </a:solidFill>
                <a:latin typeface="Open Sans"/>
                <a:ea typeface="Open Sans"/>
                <a:cs typeface="Open Sans"/>
                <a:sym typeface="Open Sans"/>
              </a:rPr>
              <a:t>Step 9. </a:t>
            </a:r>
            <a:r>
              <a:rPr lang="en-US" sz="1800" b="0" i="0" u="none" strike="noStrike">
                <a:solidFill>
                  <a:srgbClr val="000000"/>
                </a:solidFill>
                <a:latin typeface="Open Sans"/>
                <a:ea typeface="Open Sans"/>
                <a:cs typeface="Open Sans"/>
                <a:sym typeface="Open Sans"/>
              </a:rPr>
              <a:t>Implement the Guidance through whole institution approaches and strengthen partnerships</a:t>
            </a:r>
            <a:endParaRPr/>
          </a:p>
          <a:p>
            <a:pPr marL="0" lvl="0" indent="0" algn="l" rtl="0">
              <a:spcBef>
                <a:spcPts val="0"/>
              </a:spcBef>
              <a:spcAft>
                <a:spcPts val="0"/>
              </a:spcAft>
              <a:buNone/>
            </a:pPr>
            <a:r>
              <a:rPr lang="en-US" sz="1800" b="0" i="0" u="none" strike="noStrike">
                <a:solidFill>
                  <a:srgbClr val="000000"/>
                </a:solidFill>
                <a:latin typeface="Open Sans"/>
                <a:ea typeface="Open Sans"/>
                <a:cs typeface="Open Sans"/>
                <a:sym typeface="Open Sans"/>
              </a:rPr>
              <a:t>between schools, CSOs, municipal authorities and the private sector to implement greening education.</a:t>
            </a:r>
            <a:endParaRPr/>
          </a:p>
          <a:p>
            <a:pPr marL="0" lvl="0" indent="0" algn="l" rtl="0">
              <a:spcBef>
                <a:spcPts val="0"/>
              </a:spcBef>
              <a:spcAft>
                <a:spcPts val="0"/>
              </a:spcAft>
              <a:buNone/>
            </a:pPr>
            <a:r>
              <a:rPr lang="en-US" sz="1800" b="0" i="0" u="none" strike="noStrike">
                <a:solidFill>
                  <a:srgbClr val="00B1EC"/>
                </a:solidFill>
                <a:latin typeface="Arial"/>
                <a:ea typeface="Arial"/>
                <a:cs typeface="Arial"/>
                <a:sym typeface="Arial"/>
              </a:rPr>
              <a:t>● </a:t>
            </a:r>
            <a:r>
              <a:rPr lang="en-US" sz="1800" b="1" i="0" u="none" strike="noStrike">
                <a:solidFill>
                  <a:srgbClr val="000000"/>
                </a:solidFill>
                <a:latin typeface="Open Sans"/>
                <a:ea typeface="Open Sans"/>
                <a:cs typeface="Open Sans"/>
                <a:sym typeface="Open Sans"/>
              </a:rPr>
              <a:t>Step 10. </a:t>
            </a:r>
            <a:r>
              <a:rPr lang="en-US" sz="1800" b="0" i="0" u="none" strike="noStrike">
                <a:solidFill>
                  <a:srgbClr val="000000"/>
                </a:solidFill>
                <a:latin typeface="Open Sans"/>
                <a:ea typeface="Open Sans"/>
                <a:cs typeface="Open Sans"/>
                <a:sym typeface="Open Sans"/>
              </a:rPr>
              <a:t>Monitor and assess the results of education programming on climate change competencies in an</a:t>
            </a:r>
            <a:endParaRPr/>
          </a:p>
          <a:p>
            <a:pPr marL="0" lvl="0" indent="0" algn="l" rtl="0">
              <a:spcBef>
                <a:spcPts val="0"/>
              </a:spcBef>
              <a:spcAft>
                <a:spcPts val="0"/>
              </a:spcAft>
              <a:buNone/>
            </a:pPr>
            <a:r>
              <a:rPr lang="en-US" sz="1800" b="0" i="0" u="none" strike="noStrike">
                <a:solidFill>
                  <a:srgbClr val="000000"/>
                </a:solidFill>
                <a:latin typeface="Open Sans"/>
                <a:ea typeface="Open Sans"/>
                <a:cs typeface="Open Sans"/>
                <a:sym typeface="Open Sans"/>
              </a:rPr>
              <a:t>ongoing manner.</a:t>
            </a:r>
            <a:endParaRPr sz="1800">
              <a:latin typeface="Calibri"/>
              <a:ea typeface="Calibri"/>
              <a:cs typeface="Calibri"/>
              <a:sym typeface="Calibri"/>
            </a:endParaRPr>
          </a:p>
        </p:txBody>
      </p:sp>
      <p:sp>
        <p:nvSpPr>
          <p:cNvPr id="213" name="Google Shape;21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5"/>
        <p:cNvGrpSpPr/>
        <p:nvPr/>
      </p:nvGrpSpPr>
      <p:grpSpPr>
        <a:xfrm>
          <a:off x="0" y="0"/>
          <a:ext cx="0" cy="0"/>
          <a:chOff x="0" y="0"/>
          <a:chExt cx="0" cy="0"/>
        </a:xfrm>
      </p:grpSpPr>
      <p:pic>
        <p:nvPicPr>
          <p:cNvPr id="16" name="Google Shape;16;p14"/>
          <p:cNvPicPr preferRelativeResize="0"/>
          <p:nvPr/>
        </p:nvPicPr>
        <p:blipFill rotWithShape="1">
          <a:blip r:embed="rId2">
            <a:alphaModFix/>
          </a:blip>
          <a:srcRect t="9130" b="9130"/>
          <a:stretch/>
        </p:blipFill>
        <p:spPr>
          <a:xfrm>
            <a:off x="0" y="0"/>
            <a:ext cx="12192000" cy="5605670"/>
          </a:xfrm>
          <a:prstGeom prst="rect">
            <a:avLst/>
          </a:prstGeom>
          <a:noFill/>
          <a:ln>
            <a:noFill/>
          </a:ln>
        </p:spPr>
      </p:pic>
      <p:pic>
        <p:nvPicPr>
          <p:cNvPr id="17" name="Google Shape;17;p14" descr="A logo with text on it&#10;&#10;Description automatically generated"/>
          <p:cNvPicPr preferRelativeResize="0"/>
          <p:nvPr/>
        </p:nvPicPr>
        <p:blipFill rotWithShape="1">
          <a:blip r:embed="rId3">
            <a:alphaModFix/>
          </a:blip>
          <a:srcRect/>
          <a:stretch/>
        </p:blipFill>
        <p:spPr>
          <a:xfrm>
            <a:off x="249788" y="5605670"/>
            <a:ext cx="2170315" cy="12066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3"/>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3"/>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3"/>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262626"/>
              </a:buClr>
              <a:buSzPts val="3200"/>
              <a:buChar char=" "/>
              <a:defRPr sz="3200"/>
            </a:lvl1pPr>
            <a:lvl2pPr marL="914400" lvl="1" indent="-406400" algn="l">
              <a:lnSpc>
                <a:spcPct val="85000"/>
              </a:lnSpc>
              <a:spcBef>
                <a:spcPts val="600"/>
              </a:spcBef>
              <a:spcAft>
                <a:spcPts val="0"/>
              </a:spcAft>
              <a:buClr>
                <a:srgbClr val="262626"/>
              </a:buClr>
              <a:buSzPts val="2800"/>
              <a:buChar char=" "/>
              <a:defRPr sz="2800"/>
            </a:lvl2pPr>
            <a:lvl3pPr marL="1371600" lvl="2" indent="-381000" algn="l">
              <a:lnSpc>
                <a:spcPct val="85000"/>
              </a:lnSpc>
              <a:spcBef>
                <a:spcPts val="600"/>
              </a:spcBef>
              <a:spcAft>
                <a:spcPts val="0"/>
              </a:spcAft>
              <a:buClr>
                <a:srgbClr val="262626"/>
              </a:buClr>
              <a:buSzPts val="2400"/>
              <a:buChar char=" "/>
              <a:defRPr sz="2400"/>
            </a:lvl3pPr>
            <a:lvl4pPr marL="1828800" lvl="3" indent="-355600" algn="l">
              <a:lnSpc>
                <a:spcPct val="85000"/>
              </a:lnSpc>
              <a:spcBef>
                <a:spcPts val="600"/>
              </a:spcBef>
              <a:spcAft>
                <a:spcPts val="0"/>
              </a:spcAft>
              <a:buClr>
                <a:srgbClr val="262626"/>
              </a:buClr>
              <a:buSzPts val="2000"/>
              <a:buChar char=" "/>
              <a:defRPr sz="2000"/>
            </a:lvl4pPr>
            <a:lvl5pPr marL="2286000" lvl="4" indent="-355600" algn="l">
              <a:lnSpc>
                <a:spcPct val="85000"/>
              </a:lnSpc>
              <a:spcBef>
                <a:spcPts val="600"/>
              </a:spcBef>
              <a:spcAft>
                <a:spcPts val="0"/>
              </a:spcAft>
              <a:buClr>
                <a:srgbClr val="262626"/>
              </a:buClr>
              <a:buSzPts val="2000"/>
              <a:buChar char=" "/>
              <a:defRPr sz="2000"/>
            </a:lvl5pPr>
            <a:lvl6pPr marL="2743200" lvl="5" indent="-355600" algn="l">
              <a:lnSpc>
                <a:spcPct val="85000"/>
              </a:lnSpc>
              <a:spcBef>
                <a:spcPts val="600"/>
              </a:spcBef>
              <a:spcAft>
                <a:spcPts val="0"/>
              </a:spcAft>
              <a:buClr>
                <a:srgbClr val="262626"/>
              </a:buClr>
              <a:buSzPts val="2000"/>
              <a:buChar char=" "/>
              <a:defRPr sz="2000"/>
            </a:lvl6pPr>
            <a:lvl7pPr marL="3200400" lvl="6" indent="-355600" algn="l">
              <a:lnSpc>
                <a:spcPct val="85000"/>
              </a:lnSpc>
              <a:spcBef>
                <a:spcPts val="600"/>
              </a:spcBef>
              <a:spcAft>
                <a:spcPts val="0"/>
              </a:spcAft>
              <a:buClr>
                <a:srgbClr val="262626"/>
              </a:buClr>
              <a:buSzPts val="2000"/>
              <a:buChar char=" "/>
              <a:defRPr sz="2000"/>
            </a:lvl7pPr>
            <a:lvl8pPr marL="3657600" lvl="7" indent="-355600" algn="l">
              <a:lnSpc>
                <a:spcPct val="85000"/>
              </a:lnSpc>
              <a:spcBef>
                <a:spcPts val="600"/>
              </a:spcBef>
              <a:spcAft>
                <a:spcPts val="0"/>
              </a:spcAft>
              <a:buClr>
                <a:srgbClr val="262626"/>
              </a:buClr>
              <a:buSzPts val="2000"/>
              <a:buChar char=" "/>
              <a:defRPr sz="2000"/>
            </a:lvl8pPr>
            <a:lvl9pPr marL="4114800" lvl="8" indent="-355600" algn="l">
              <a:lnSpc>
                <a:spcPct val="85000"/>
              </a:lnSpc>
              <a:spcBef>
                <a:spcPts val="600"/>
              </a:spcBef>
              <a:spcAft>
                <a:spcPts val="0"/>
              </a:spcAft>
              <a:buClr>
                <a:srgbClr val="262626"/>
              </a:buClr>
              <a:buSzPts val="2000"/>
              <a:buChar char=" "/>
              <a:defRPr sz="2000"/>
            </a:lvl9pPr>
          </a:lstStyle>
          <a:p>
            <a:endParaRPr/>
          </a:p>
        </p:txBody>
      </p:sp>
      <p:sp>
        <p:nvSpPr>
          <p:cNvPr id="74" name="Google Shape;74;p23"/>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Calibri"/>
              <a:buNone/>
              <a:defRPr sz="18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75" name="Google Shape;75;p2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Calibri"/>
              <a:buNone/>
              <a:defRPr sz="32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a:spLocks noGrp="1"/>
          </p:cNvSpPr>
          <p:nvPr>
            <p:ph type="pic" idx="2"/>
          </p:nvPr>
        </p:nvSpPr>
        <p:spPr>
          <a:xfrm>
            <a:off x="0" y="0"/>
            <a:ext cx="12192000" cy="5330952"/>
          </a:xfrm>
          <a:prstGeom prst="rect">
            <a:avLst/>
          </a:prstGeom>
          <a:solidFill>
            <a:srgbClr val="8EC5F7"/>
          </a:solidFill>
          <a:ln>
            <a:noFill/>
          </a:ln>
        </p:spPr>
      </p:sp>
      <p:sp>
        <p:nvSpPr>
          <p:cNvPr id="81" name="Google Shape;81;p24"/>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82" name="Google Shape;82;p2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5"/>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88" name="Google Shape;88;p2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6"/>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94" name="Google Shape;94;p2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18"/>
        <p:cNvGrpSpPr/>
        <p:nvPr/>
      </p:nvGrpSpPr>
      <p:grpSpPr>
        <a:xfrm>
          <a:off x="0" y="0"/>
          <a:ext cx="0" cy="0"/>
          <a:chOff x="0" y="0"/>
          <a:chExt cx="0" cy="0"/>
        </a:xfrm>
      </p:grpSpPr>
      <p:pic>
        <p:nvPicPr>
          <p:cNvPr id="19" name="Google Shape;19;p15" descr="A blue and green background&#10;&#10;Description automatically generated"/>
          <p:cNvPicPr preferRelativeResize="0"/>
          <p:nvPr/>
        </p:nvPicPr>
        <p:blipFill rotWithShape="1">
          <a:blip r:embed="rId2">
            <a:alphaModFix/>
          </a:blip>
          <a:srcRect b="88938"/>
          <a:stretch/>
        </p:blipFill>
        <p:spPr>
          <a:xfrm>
            <a:off x="0" y="2"/>
            <a:ext cx="12192000" cy="758619"/>
          </a:xfrm>
          <a:prstGeom prst="rect">
            <a:avLst/>
          </a:prstGeom>
          <a:noFill/>
          <a:ln>
            <a:noFill/>
          </a:ln>
        </p:spPr>
      </p:pic>
      <p:sp>
        <p:nvSpPr>
          <p:cNvPr id="20" name="Google Shape;20;p15"/>
          <p:cNvSpPr txBox="1">
            <a:spLocks noGrp="1"/>
          </p:cNvSpPr>
          <p:nvPr>
            <p:ph type="ctrTitle"/>
          </p:nvPr>
        </p:nvSpPr>
        <p:spPr>
          <a:xfrm>
            <a:off x="420897" y="151609"/>
            <a:ext cx="11350193" cy="455408"/>
          </a:xfrm>
          <a:prstGeom prst="rect">
            <a:avLst/>
          </a:prstGeom>
          <a:noFill/>
          <a:ln>
            <a:noFill/>
          </a:ln>
        </p:spPr>
        <p:txBody>
          <a:bodyPr spcFirstLastPara="1" wrap="square" lIns="0" tIns="0" rIns="0" bIns="0" anchor="ctr" anchorCtr="0">
            <a:normAutofit/>
          </a:bodyPr>
          <a:lstStyle>
            <a:lvl1pPr lvl="0" algn="l">
              <a:lnSpc>
                <a:spcPct val="115625"/>
              </a:lnSpc>
              <a:spcBef>
                <a:spcPts val="0"/>
              </a:spcBef>
              <a:spcAft>
                <a:spcPts val="0"/>
              </a:spcAft>
              <a:buClr>
                <a:schemeClr val="lt1"/>
              </a:buClr>
              <a:buSzPts val="2400"/>
              <a:buFont typeface="Calibri"/>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420879" y="959566"/>
            <a:ext cx="11350208" cy="971789"/>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rgbClr val="024A84"/>
              </a:buClr>
              <a:buSzPts val="1351"/>
              <a:buFont typeface="Arial"/>
              <a:buNone/>
              <a:defRPr sz="1351" b="1">
                <a:solidFill>
                  <a:srgbClr val="061C28"/>
                </a:solidFill>
              </a:defRPr>
            </a:lvl1pPr>
            <a:lvl2pPr marL="914400" lvl="1" indent="-228600" algn="l">
              <a:lnSpc>
                <a:spcPct val="85000"/>
              </a:lnSpc>
              <a:spcBef>
                <a:spcPts val="600"/>
              </a:spcBef>
              <a:spcAft>
                <a:spcPts val="0"/>
              </a:spcAft>
              <a:buClr>
                <a:srgbClr val="024A84"/>
              </a:buClr>
              <a:buSzPts val="1051"/>
              <a:buFont typeface="Arial"/>
              <a:buNone/>
              <a:defRPr sz="1051" b="1">
                <a:solidFill>
                  <a:srgbClr val="0077D4"/>
                </a:solidFill>
              </a:defRPr>
            </a:lvl2pPr>
            <a:lvl3pPr marL="1371600" lvl="2" indent="-228600" algn="l">
              <a:lnSpc>
                <a:spcPct val="85000"/>
              </a:lnSpc>
              <a:spcBef>
                <a:spcPts val="600"/>
              </a:spcBef>
              <a:spcAft>
                <a:spcPts val="0"/>
              </a:spcAft>
              <a:buClr>
                <a:srgbClr val="024A84"/>
              </a:buClr>
              <a:buSzPts val="900"/>
              <a:buFont typeface="Arial"/>
              <a:buNone/>
              <a:defRPr sz="900"/>
            </a:lvl3pPr>
            <a:lvl4pPr marL="1828800" lvl="3" indent="-280987" algn="just">
              <a:lnSpc>
                <a:spcPct val="85000"/>
              </a:lnSpc>
              <a:spcBef>
                <a:spcPts val="600"/>
              </a:spcBef>
              <a:spcAft>
                <a:spcPts val="0"/>
              </a:spcAft>
              <a:buClr>
                <a:srgbClr val="024A84"/>
              </a:buClr>
              <a:buSzPts val="825"/>
              <a:buFont typeface="Arial"/>
              <a:buChar char="•"/>
              <a:defRPr sz="825"/>
            </a:lvl4pPr>
            <a:lvl5pPr marL="2286000" lvl="4" indent="-276288" algn="just">
              <a:lnSpc>
                <a:spcPct val="85000"/>
              </a:lnSpc>
              <a:spcBef>
                <a:spcPts val="600"/>
              </a:spcBef>
              <a:spcAft>
                <a:spcPts val="0"/>
              </a:spcAft>
              <a:buClr>
                <a:srgbClr val="024A84"/>
              </a:buClr>
              <a:buSzPts val="751"/>
              <a:buFont typeface="Arial"/>
              <a:buChar char="•"/>
              <a:defRPr sz="751"/>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22" name="Google Shape;22;p15"/>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b="0" i="0" u="none" strike="noStrike" cap="none">
              <a:solidFill>
                <a:srgbClr val="C5192D"/>
              </a:solidFill>
              <a:latin typeface="Calibri"/>
              <a:ea typeface="Calibri"/>
              <a:cs typeface="Calibri"/>
              <a:sym typeface="Calibri"/>
            </a:endParaRPr>
          </a:p>
        </p:txBody>
      </p:sp>
      <p:sp>
        <p:nvSpPr>
          <p:cNvPr id="23" name="Google Shape;23;p15"/>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b="0" i="0" u="none" strike="noStrike" cap="none">
              <a:solidFill>
                <a:srgbClr val="C5192D"/>
              </a:solidFill>
              <a:latin typeface="Calibri"/>
              <a:ea typeface="Calibri"/>
              <a:cs typeface="Calibri"/>
              <a:sym typeface="Calibri"/>
            </a:endParaRPr>
          </a:p>
        </p:txBody>
      </p:sp>
      <p:sp>
        <p:nvSpPr>
          <p:cNvPr id="24" name="Google Shape;24;p15"/>
          <p:cNvSpPr txBox="1">
            <a:spLocks noGrp="1"/>
          </p:cNvSpPr>
          <p:nvPr>
            <p:ph type="body" idx="2"/>
          </p:nvPr>
        </p:nvSpPr>
        <p:spPr>
          <a:xfrm>
            <a:off x="4467280" y="6488757"/>
            <a:ext cx="3255313" cy="223515"/>
          </a:xfrm>
          <a:prstGeom prst="rect">
            <a:avLst/>
          </a:prstGeom>
          <a:noFill/>
          <a:ln>
            <a:noFill/>
          </a:ln>
        </p:spPr>
        <p:txBody>
          <a:bodyPr spcFirstLastPara="1" wrap="square" lIns="91425" tIns="45700" rIns="91425" bIns="45700" anchor="t" anchorCtr="0">
            <a:normAutofit/>
          </a:bodyPr>
          <a:lstStyle>
            <a:lvl1pPr marL="457200" lvl="0" indent="-228600" algn="ctr">
              <a:lnSpc>
                <a:spcPct val="85000"/>
              </a:lnSpc>
              <a:spcBef>
                <a:spcPts val="1300"/>
              </a:spcBef>
              <a:spcAft>
                <a:spcPts val="0"/>
              </a:spcAft>
              <a:buClr>
                <a:srgbClr val="5DAE89"/>
              </a:buClr>
              <a:buSzPts val="900"/>
              <a:buNone/>
              <a:defRPr sz="900">
                <a:solidFill>
                  <a:srgbClr val="5DAE89"/>
                </a:solidFill>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pic>
        <p:nvPicPr>
          <p:cNvPr id="25" name="Google Shape;25;p15" descr="A logo with text on it&#10;&#10;Description automatically generated"/>
          <p:cNvPicPr preferRelativeResize="0"/>
          <p:nvPr/>
        </p:nvPicPr>
        <p:blipFill rotWithShape="1">
          <a:blip r:embed="rId3">
            <a:alphaModFix/>
          </a:blip>
          <a:srcRect/>
          <a:stretch/>
        </p:blipFill>
        <p:spPr>
          <a:xfrm>
            <a:off x="236766" y="5916465"/>
            <a:ext cx="1335031" cy="742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7"/>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chemeClr val="lt1"/>
              </a:buClr>
              <a:buSzPts val="3200"/>
              <a:buNone/>
              <a:defRPr sz="3200">
                <a:solidFill>
                  <a:schemeClr val="lt1"/>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a:endParaRPr/>
          </a:p>
        </p:txBody>
      </p:sp>
      <p:sp>
        <p:nvSpPr>
          <p:cNvPr id="34" name="Google Shape;34;p1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40" name="Google Shape;40;p1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Calibri"/>
              <a:buNone/>
              <a:defRPr sz="88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marL="914400" lvl="1" indent="-228600" algn="l">
              <a:lnSpc>
                <a:spcPct val="85000"/>
              </a:lnSpc>
              <a:spcBef>
                <a:spcPts val="600"/>
              </a:spcBef>
              <a:spcAft>
                <a:spcPts val="0"/>
              </a:spcAft>
              <a:buClr>
                <a:srgbClr val="888888"/>
              </a:buClr>
              <a:buSzPts val="1800"/>
              <a:buNone/>
              <a:defRPr sz="1800">
                <a:solidFill>
                  <a:srgbClr val="888888"/>
                </a:solidFill>
              </a:defRPr>
            </a:lvl2pPr>
            <a:lvl3pPr marL="1371600" lvl="2" indent="-228600" algn="l">
              <a:lnSpc>
                <a:spcPct val="85000"/>
              </a:lnSpc>
              <a:spcBef>
                <a:spcPts val="600"/>
              </a:spcBef>
              <a:spcAft>
                <a:spcPts val="0"/>
              </a:spcAft>
              <a:buClr>
                <a:srgbClr val="888888"/>
              </a:buClr>
              <a:buSzPts val="1600"/>
              <a:buNone/>
              <a:defRPr sz="1600">
                <a:solidFill>
                  <a:srgbClr val="888888"/>
                </a:solidFill>
              </a:defRPr>
            </a:lvl3pPr>
            <a:lvl4pPr marL="1828800" lvl="3" indent="-228600" algn="l">
              <a:lnSpc>
                <a:spcPct val="85000"/>
              </a:lnSpc>
              <a:spcBef>
                <a:spcPts val="600"/>
              </a:spcBef>
              <a:spcAft>
                <a:spcPts val="0"/>
              </a:spcAft>
              <a:buClr>
                <a:srgbClr val="888888"/>
              </a:buClr>
              <a:buSzPts val="1400"/>
              <a:buNone/>
              <a:defRPr sz="1400">
                <a:solidFill>
                  <a:srgbClr val="888888"/>
                </a:solidFill>
              </a:defRPr>
            </a:lvl4pPr>
            <a:lvl5pPr marL="2286000" lvl="4" indent="-228600" algn="l">
              <a:lnSpc>
                <a:spcPct val="85000"/>
              </a:lnSpc>
              <a:spcBef>
                <a:spcPts val="600"/>
              </a:spcBef>
              <a:spcAft>
                <a:spcPts val="0"/>
              </a:spcAft>
              <a:buClr>
                <a:srgbClr val="888888"/>
              </a:buClr>
              <a:buSzPts val="1400"/>
              <a:buNone/>
              <a:defRPr sz="1400">
                <a:solidFill>
                  <a:srgbClr val="888888"/>
                </a:solidFill>
              </a:defRPr>
            </a:lvl5pPr>
            <a:lvl6pPr marL="2743200" lvl="5" indent="-228600" algn="l">
              <a:lnSpc>
                <a:spcPct val="85000"/>
              </a:lnSpc>
              <a:spcBef>
                <a:spcPts val="600"/>
              </a:spcBef>
              <a:spcAft>
                <a:spcPts val="0"/>
              </a:spcAft>
              <a:buClr>
                <a:srgbClr val="888888"/>
              </a:buClr>
              <a:buSzPts val="1400"/>
              <a:buNone/>
              <a:defRPr sz="1400">
                <a:solidFill>
                  <a:srgbClr val="888888"/>
                </a:solidFill>
              </a:defRPr>
            </a:lvl6pPr>
            <a:lvl7pPr marL="3200400" lvl="6" indent="-228600" algn="l">
              <a:lnSpc>
                <a:spcPct val="85000"/>
              </a:lnSpc>
              <a:spcBef>
                <a:spcPts val="600"/>
              </a:spcBef>
              <a:spcAft>
                <a:spcPts val="0"/>
              </a:spcAft>
              <a:buClr>
                <a:srgbClr val="888888"/>
              </a:buClr>
              <a:buSzPts val="1400"/>
              <a:buNone/>
              <a:defRPr sz="1400">
                <a:solidFill>
                  <a:srgbClr val="888888"/>
                </a:solidFill>
              </a:defRPr>
            </a:lvl7pPr>
            <a:lvl8pPr marL="3657600" lvl="7" indent="-228600" algn="l">
              <a:lnSpc>
                <a:spcPct val="85000"/>
              </a:lnSpc>
              <a:spcBef>
                <a:spcPts val="600"/>
              </a:spcBef>
              <a:spcAft>
                <a:spcPts val="0"/>
              </a:spcAft>
              <a:buClr>
                <a:srgbClr val="888888"/>
              </a:buClr>
              <a:buSzPts val="1400"/>
              <a:buNone/>
              <a:defRPr sz="1400">
                <a:solidFill>
                  <a:srgbClr val="888888"/>
                </a:solidFill>
              </a:defRPr>
            </a:lvl8pPr>
            <a:lvl9pPr marL="4114800" lvl="8" indent="-228600" algn="l">
              <a:lnSpc>
                <a:spcPct val="85000"/>
              </a:lnSpc>
              <a:spcBef>
                <a:spcPts val="600"/>
              </a:spcBef>
              <a:spcAft>
                <a:spcPts val="0"/>
              </a:spcAft>
              <a:buClr>
                <a:srgbClr val="888888"/>
              </a:buClr>
              <a:buSzPts val="1400"/>
              <a:buNone/>
              <a:defRPr sz="1400">
                <a:solidFill>
                  <a:srgbClr val="888888"/>
                </a:solidFill>
              </a:defRPr>
            </a:lvl9pPr>
          </a:lstStyle>
          <a:p>
            <a:endParaRPr/>
          </a:p>
        </p:txBody>
      </p:sp>
      <p:sp>
        <p:nvSpPr>
          <p:cNvPr id="46" name="Google Shape;46;p1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52" name="Google Shape;52;p20"/>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53" name="Google Shape;53;p2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1"/>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59" name="Google Shape;59;p21"/>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60" name="Google Shape;60;p21"/>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61" name="Google Shape;61;p21"/>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62" name="Google Shape;62;p2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Calibri"/>
              <a:buNone/>
              <a:defRPr sz="5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1pPr>
            <a:lvl2pPr marL="914400" marR="0" lvl="1" indent="-381000" algn="l" rtl="0">
              <a:lnSpc>
                <a:spcPct val="85000"/>
              </a:lnSpc>
              <a:spcBef>
                <a:spcPts val="6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2pPr>
            <a:lvl3pPr marL="1371600" marR="0" lvl="2" indent="-355600" algn="l" rtl="0">
              <a:lnSpc>
                <a:spcPct val="85000"/>
              </a:lnSpc>
              <a:spcBef>
                <a:spcPts val="600"/>
              </a:spcBef>
              <a:spcAft>
                <a:spcPts val="0"/>
              </a:spcAft>
              <a:buClr>
                <a:srgbClr val="262626"/>
              </a:buClr>
              <a:buSzPts val="2000"/>
              <a:buFont typeface="Arial"/>
              <a:buChar char=" "/>
              <a:defRPr sz="2000" b="0" i="1" u="none" strike="noStrike" cap="none">
                <a:solidFill>
                  <a:srgbClr val="262626"/>
                </a:solidFill>
                <a:latin typeface="Calibri"/>
                <a:ea typeface="Calibri"/>
                <a:cs typeface="Calibri"/>
                <a:sym typeface="Calibri"/>
              </a:defRPr>
            </a:lvl3pPr>
            <a:lvl4pPr marL="1828800" marR="0" lvl="3"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4pPr>
            <a:lvl5pPr marL="2286000" marR="0" lvl="4"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5pPr>
            <a:lvl6pPr marL="2743200" marR="0" lvl="5"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6pPr>
            <a:lvl7pPr marL="3200400" marR="0" lvl="6"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7pPr>
            <a:lvl8pPr marL="3657600" marR="0" lvl="7"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8pPr>
            <a:lvl9pPr marL="4114800" marR="0" lvl="8"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300" b="0" i="0" u="none" strike="noStrike" cap="none">
                <a:solidFill>
                  <a:schemeClr val="accent1"/>
                </a:solidFill>
                <a:latin typeface="Calibri"/>
                <a:ea typeface="Calibri"/>
                <a:cs typeface="Calibri"/>
                <a:sym typeface="Calibri"/>
              </a:defRPr>
            </a:lvl1pPr>
            <a:lvl2pPr marL="0" marR="0" lvl="1" indent="0" algn="r" rtl="0">
              <a:spcBef>
                <a:spcPts val="0"/>
              </a:spcBef>
              <a:buNone/>
              <a:defRPr sz="10300" b="0" i="0" u="none" strike="noStrike" cap="none">
                <a:solidFill>
                  <a:schemeClr val="accent1"/>
                </a:solidFill>
                <a:latin typeface="Calibri"/>
                <a:ea typeface="Calibri"/>
                <a:cs typeface="Calibri"/>
                <a:sym typeface="Calibri"/>
              </a:defRPr>
            </a:lvl2pPr>
            <a:lvl3pPr marL="0" marR="0" lvl="2" indent="0" algn="r" rtl="0">
              <a:spcBef>
                <a:spcPts val="0"/>
              </a:spcBef>
              <a:buNone/>
              <a:defRPr sz="10300" b="0" i="0" u="none" strike="noStrike" cap="none">
                <a:solidFill>
                  <a:schemeClr val="accent1"/>
                </a:solidFill>
                <a:latin typeface="Calibri"/>
                <a:ea typeface="Calibri"/>
                <a:cs typeface="Calibri"/>
                <a:sym typeface="Calibri"/>
              </a:defRPr>
            </a:lvl3pPr>
            <a:lvl4pPr marL="0" marR="0" lvl="3" indent="0" algn="r" rtl="0">
              <a:spcBef>
                <a:spcPts val="0"/>
              </a:spcBef>
              <a:buNone/>
              <a:defRPr sz="10300" b="0" i="0" u="none" strike="noStrike" cap="none">
                <a:solidFill>
                  <a:schemeClr val="accent1"/>
                </a:solidFill>
                <a:latin typeface="Calibri"/>
                <a:ea typeface="Calibri"/>
                <a:cs typeface="Calibri"/>
                <a:sym typeface="Calibri"/>
              </a:defRPr>
            </a:lvl4pPr>
            <a:lvl5pPr marL="0" marR="0" lvl="4" indent="0" algn="r" rtl="0">
              <a:spcBef>
                <a:spcPts val="0"/>
              </a:spcBef>
              <a:buNone/>
              <a:defRPr sz="10300" b="0" i="0" u="none" strike="noStrike" cap="none">
                <a:solidFill>
                  <a:schemeClr val="accent1"/>
                </a:solidFill>
                <a:latin typeface="Calibri"/>
                <a:ea typeface="Calibri"/>
                <a:cs typeface="Calibri"/>
                <a:sym typeface="Calibri"/>
              </a:defRPr>
            </a:lvl5pPr>
            <a:lvl6pPr marL="0" marR="0" lvl="5" indent="0" algn="r" rtl="0">
              <a:spcBef>
                <a:spcPts val="0"/>
              </a:spcBef>
              <a:buNone/>
              <a:defRPr sz="10300" b="0" i="0" u="none" strike="noStrike" cap="none">
                <a:solidFill>
                  <a:schemeClr val="accent1"/>
                </a:solidFill>
                <a:latin typeface="Calibri"/>
                <a:ea typeface="Calibri"/>
                <a:cs typeface="Calibri"/>
                <a:sym typeface="Calibri"/>
              </a:defRPr>
            </a:lvl6pPr>
            <a:lvl7pPr marL="0" marR="0" lvl="6" indent="0" algn="r" rtl="0">
              <a:spcBef>
                <a:spcPts val="0"/>
              </a:spcBef>
              <a:buNone/>
              <a:defRPr sz="10300" b="0" i="0" u="none" strike="noStrike" cap="none">
                <a:solidFill>
                  <a:schemeClr val="accent1"/>
                </a:solidFill>
                <a:latin typeface="Calibri"/>
                <a:ea typeface="Calibri"/>
                <a:cs typeface="Calibri"/>
                <a:sym typeface="Calibri"/>
              </a:defRPr>
            </a:lvl7pPr>
            <a:lvl8pPr marL="0" marR="0" lvl="7" indent="0" algn="r" rtl="0">
              <a:spcBef>
                <a:spcPts val="0"/>
              </a:spcBef>
              <a:buNone/>
              <a:defRPr sz="10300" b="0" i="0" u="none" strike="noStrike" cap="none">
                <a:solidFill>
                  <a:schemeClr val="accent1"/>
                </a:solidFill>
                <a:latin typeface="Calibri"/>
                <a:ea typeface="Calibri"/>
                <a:cs typeface="Calibri"/>
                <a:sym typeface="Calibri"/>
              </a:defRPr>
            </a:lvl8pPr>
            <a:lvl9pPr marL="0" marR="0" lvl="8" indent="0" algn="r" rtl="0">
              <a:spcBef>
                <a:spcPts val="0"/>
              </a:spcBef>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p:nvPr/>
        </p:nvSpPr>
        <p:spPr>
          <a:xfrm>
            <a:off x="417665" y="1912730"/>
            <a:ext cx="81637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lt1"/>
                </a:solidFill>
                <a:latin typeface="Open Sans"/>
                <a:ea typeface="Open Sans"/>
                <a:cs typeface="Open Sans"/>
                <a:sym typeface="Open Sans"/>
              </a:rPr>
              <a:t>Greening curriculum guidance</a:t>
            </a:r>
            <a:endParaRPr/>
          </a:p>
        </p:txBody>
      </p:sp>
      <p:sp>
        <p:nvSpPr>
          <p:cNvPr id="103" name="Google Shape;103;p1"/>
          <p:cNvSpPr txBox="1"/>
          <p:nvPr/>
        </p:nvSpPr>
        <p:spPr>
          <a:xfrm>
            <a:off x="570065" y="2620616"/>
            <a:ext cx="7265088" cy="523220"/>
          </a:xfrm>
          <a:prstGeom prst="rect">
            <a:avLst/>
          </a:prstGeom>
          <a:solidFill>
            <a:srgbClr val="6DC0E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1" u="none" strike="noStrike" cap="none">
                <a:solidFill>
                  <a:schemeClr val="lt1"/>
                </a:solidFill>
                <a:latin typeface="Open Sans"/>
                <a:ea typeface="Open Sans"/>
                <a:cs typeface="Open Sans"/>
                <a:sym typeface="Open Sans"/>
              </a:rPr>
              <a:t>Teaching and learning for climate action</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a:spLocks noGrp="1"/>
          </p:cNvSpPr>
          <p:nvPr>
            <p:ph type="ctrTitle"/>
          </p:nvPr>
        </p:nvSpPr>
        <p:spPr>
          <a:xfrm>
            <a:off x="420897"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US" sz="3200"/>
              <a:t>Step 3 - Examples of interdisciplinary curriculum strategies</a:t>
            </a:r>
            <a:endParaRPr/>
          </a:p>
        </p:txBody>
      </p:sp>
      <p:sp>
        <p:nvSpPr>
          <p:cNvPr id="243" name="Google Shape;243;p10"/>
          <p:cNvSpPr txBox="1">
            <a:spLocks noGrp="1"/>
          </p:cNvSpPr>
          <p:nvPr>
            <p:ph type="body" idx="2"/>
          </p:nvPr>
        </p:nvSpPr>
        <p:spPr>
          <a:xfrm>
            <a:off x="4467280" y="6488757"/>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Clr>
                <a:srgbClr val="5DAE89"/>
              </a:buClr>
              <a:buSzPts val="900"/>
              <a:buNone/>
            </a:pPr>
            <a:endParaRPr/>
          </a:p>
        </p:txBody>
      </p:sp>
      <p:graphicFrame>
        <p:nvGraphicFramePr>
          <p:cNvPr id="244" name="Google Shape;244;p10"/>
          <p:cNvGraphicFramePr/>
          <p:nvPr/>
        </p:nvGraphicFramePr>
        <p:xfrm>
          <a:off x="1564107" y="927710"/>
          <a:ext cx="8767675" cy="5193025"/>
        </p:xfrm>
        <a:graphic>
          <a:graphicData uri="http://schemas.openxmlformats.org/drawingml/2006/table">
            <a:tbl>
              <a:tblPr firstRow="1" bandRow="1">
                <a:noFill/>
                <a:tableStyleId>{DB913F9A-6784-4872-9DE8-A4A0CEFF1F30}</a:tableStyleId>
              </a:tblPr>
              <a:tblGrid>
                <a:gridCol w="1216525">
                  <a:extLst>
                    <a:ext uri="{9D8B030D-6E8A-4147-A177-3AD203B41FA5}">
                      <a16:colId xmlns:a16="http://schemas.microsoft.com/office/drawing/2014/main" val="20000"/>
                    </a:ext>
                  </a:extLst>
                </a:gridCol>
                <a:gridCol w="2027225">
                  <a:extLst>
                    <a:ext uri="{9D8B030D-6E8A-4147-A177-3AD203B41FA5}">
                      <a16:colId xmlns:a16="http://schemas.microsoft.com/office/drawing/2014/main" val="20001"/>
                    </a:ext>
                  </a:extLst>
                </a:gridCol>
                <a:gridCol w="5523925">
                  <a:extLst>
                    <a:ext uri="{9D8B030D-6E8A-4147-A177-3AD203B41FA5}">
                      <a16:colId xmlns:a16="http://schemas.microsoft.com/office/drawing/2014/main" val="20002"/>
                    </a:ext>
                  </a:extLst>
                </a:gridCol>
              </a:tblGrid>
              <a:tr h="301575">
                <a:tc gridSpan="3">
                  <a:txBody>
                    <a:bodyPr/>
                    <a:lstStyle/>
                    <a:p>
                      <a:pPr marL="0" marR="0" lvl="0" indent="0" algn="ctr" rtl="0">
                        <a:lnSpc>
                          <a:spcPct val="100000"/>
                        </a:lnSpc>
                        <a:spcBef>
                          <a:spcPts val="0"/>
                        </a:spcBef>
                        <a:spcAft>
                          <a:spcPts val="0"/>
                        </a:spcAft>
                        <a:buNone/>
                      </a:pPr>
                      <a:r>
                        <a:rPr lang="en-US" sz="1200" b="1">
                          <a:solidFill>
                            <a:srgbClr val="FFFFFF"/>
                          </a:solidFill>
                          <a:latin typeface="Calibri"/>
                          <a:ea typeface="Calibri"/>
                          <a:cs typeface="Calibri"/>
                          <a:sym typeface="Calibri"/>
                        </a:rPr>
                        <a:t>5-8 years</a:t>
                      </a:r>
                      <a:endParaRPr sz="1200">
                        <a:latin typeface="Calibri"/>
                        <a:ea typeface="Calibri"/>
                        <a:cs typeface="Calibri"/>
                        <a:sym typeface="Calibri"/>
                      </a:endParaRPr>
                    </a:p>
                  </a:txBody>
                  <a:tcPr marL="0" marR="0" marT="45075" marB="0">
                    <a:lnB w="12700" cap="flat" cmpd="sng">
                      <a:solidFill>
                        <a:srgbClr val="FFFFFF"/>
                      </a:solidFill>
                      <a:prstDash val="solid"/>
                      <a:round/>
                      <a:headEnd type="none" w="sm" len="sm"/>
                      <a:tailEnd type="none" w="sm" len="sm"/>
                    </a:lnB>
                    <a:solidFill>
                      <a:srgbClr val="4A4A4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1575">
                <a:tc>
                  <a:txBody>
                    <a:bodyPr/>
                    <a:lstStyle/>
                    <a:p>
                      <a:pPr marL="0" marR="0" lvl="0" indent="0" algn="l" rtl="0">
                        <a:lnSpc>
                          <a:spcPct val="100000"/>
                        </a:lnSpc>
                        <a:spcBef>
                          <a:spcPts val="0"/>
                        </a:spcBef>
                        <a:spcAft>
                          <a:spcPts val="0"/>
                        </a:spcAft>
                        <a:buNone/>
                      </a:pPr>
                      <a:endParaRPr sz="1200">
                        <a:latin typeface="Calibri"/>
                        <a:ea typeface="Calibri"/>
                        <a:cs typeface="Calibri"/>
                        <a:sym typeface="Calibri"/>
                      </a:endParaRPr>
                    </a:p>
                  </a:txBody>
                  <a:tcPr marL="0" marR="0" marT="0" marB="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2F2F2"/>
                    </a:solidFill>
                  </a:tcPr>
                </a:tc>
                <a:tc>
                  <a:txBody>
                    <a:bodyPr/>
                    <a:lstStyle/>
                    <a:p>
                      <a:pPr marL="71755" marR="0" lvl="0" indent="0" algn="l" rtl="0">
                        <a:lnSpc>
                          <a:spcPct val="100000"/>
                        </a:lnSpc>
                        <a:spcBef>
                          <a:spcPts val="0"/>
                        </a:spcBef>
                        <a:spcAft>
                          <a:spcPts val="0"/>
                        </a:spcAft>
                        <a:buNone/>
                      </a:pPr>
                      <a:r>
                        <a:rPr lang="en-US" sz="1200" b="1">
                          <a:latin typeface="Calibri"/>
                          <a:ea typeface="Calibri"/>
                          <a:cs typeface="Calibri"/>
                          <a:sym typeface="Calibri"/>
                        </a:rPr>
                        <a:t>Learning outcomes</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0D0"/>
                    </a:solidFill>
                  </a:tcPr>
                </a:tc>
                <a:tc>
                  <a:txBody>
                    <a:bodyPr/>
                    <a:lstStyle/>
                    <a:p>
                      <a:pPr marL="71755" marR="0" lvl="0" indent="0" algn="l" rtl="0">
                        <a:lnSpc>
                          <a:spcPct val="100000"/>
                        </a:lnSpc>
                        <a:spcBef>
                          <a:spcPts val="0"/>
                        </a:spcBef>
                        <a:spcAft>
                          <a:spcPts val="0"/>
                        </a:spcAft>
                        <a:buNone/>
                      </a:pPr>
                      <a:r>
                        <a:rPr lang="en-US" sz="1200" b="1">
                          <a:latin typeface="Calibri"/>
                          <a:ea typeface="Calibri"/>
                          <a:cs typeface="Calibri"/>
                          <a:sym typeface="Calibri"/>
                        </a:rPr>
                        <a:t>Subjects</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996700">
                <a:tc>
                  <a:txBody>
                    <a:bodyPr/>
                    <a:lstStyle/>
                    <a:p>
                      <a:pPr marL="71438" marR="422275" lvl="0" indent="0" algn="l" rtl="0">
                        <a:lnSpc>
                          <a:spcPct val="100000"/>
                        </a:lnSpc>
                        <a:spcBef>
                          <a:spcPts val="0"/>
                        </a:spcBef>
                        <a:spcAft>
                          <a:spcPts val="0"/>
                        </a:spcAft>
                        <a:buNone/>
                      </a:pPr>
                      <a:r>
                        <a:rPr lang="en-US" sz="1400" b="0">
                          <a:solidFill>
                            <a:srgbClr val="FFFFFF"/>
                          </a:solidFill>
                          <a:latin typeface="Calibri"/>
                          <a:ea typeface="Calibri"/>
                          <a:cs typeface="Calibri"/>
                          <a:sym typeface="Calibri"/>
                        </a:rPr>
                        <a:t>Climate Science</a:t>
                      </a:r>
                      <a:endParaRPr sz="1400" b="0">
                        <a:latin typeface="Calibri"/>
                        <a:ea typeface="Calibri"/>
                        <a:cs typeface="Calibri"/>
                        <a:sym typeface="Calibri"/>
                      </a:endParaRPr>
                    </a:p>
                  </a:txBody>
                  <a:tcPr marL="0" marR="0" marT="45075" marB="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8AD3A"/>
                    </a:solidFill>
                  </a:tcPr>
                </a:tc>
                <a:tc>
                  <a:txBody>
                    <a:bodyPr/>
                    <a:lstStyle/>
                    <a:p>
                      <a:pPr marL="71755" marR="177800" lvl="0" indent="0" algn="just" rtl="0">
                        <a:lnSpc>
                          <a:spcPct val="100000"/>
                        </a:lnSpc>
                        <a:spcBef>
                          <a:spcPts val="0"/>
                        </a:spcBef>
                        <a:spcAft>
                          <a:spcPts val="0"/>
                        </a:spcAft>
                        <a:buNone/>
                      </a:pPr>
                      <a:r>
                        <a:rPr lang="en-US" sz="1200" b="1">
                          <a:latin typeface="Calibri"/>
                          <a:ea typeface="Calibri"/>
                          <a:cs typeface="Calibri"/>
                          <a:sym typeface="Calibri"/>
                        </a:rPr>
                        <a:t>Topic 1.1 </a:t>
                      </a:r>
                      <a:r>
                        <a:rPr lang="en-US" sz="1200">
                          <a:latin typeface="Calibri"/>
                          <a:ea typeface="Calibri"/>
                          <a:cs typeface="Calibri"/>
                          <a:sym typeface="Calibri"/>
                        </a:rPr>
                        <a:t>Generalize regular weather patterns as seasons and 'climate.'</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CEBD1"/>
                    </a:solidFill>
                  </a:tcPr>
                </a:tc>
                <a:tc>
                  <a:txBody>
                    <a:bodyPr/>
                    <a:lstStyle/>
                    <a:p>
                      <a:pPr marL="71755" marR="255904" lvl="0" indent="0" algn="l" rtl="0">
                        <a:lnSpc>
                          <a:spcPct val="100000"/>
                        </a:lnSpc>
                        <a:spcBef>
                          <a:spcPts val="0"/>
                        </a:spcBef>
                        <a:spcAft>
                          <a:spcPts val="0"/>
                        </a:spcAft>
                        <a:buNone/>
                      </a:pPr>
                      <a:r>
                        <a:rPr lang="en-US" sz="1200" b="1">
                          <a:latin typeface="Calibri"/>
                          <a:ea typeface="Calibri"/>
                          <a:cs typeface="Calibri"/>
                          <a:sym typeface="Calibri"/>
                        </a:rPr>
                        <a:t>Social/environmental studies class or language class: </a:t>
                      </a:r>
                      <a:r>
                        <a:rPr lang="en-US" sz="1200">
                          <a:latin typeface="Calibri"/>
                          <a:ea typeface="Calibri"/>
                          <a:cs typeface="Calibri"/>
                          <a:sym typeface="Calibri"/>
                        </a:rPr>
                        <a:t>Ask learners to observe and describe daily weather (e.g. temperature, rain, wind) in their locality, and relate this to weather over the previous 12 months in terms of 'seasons,' through artwork, writing or drama. Develop a class activity to record what older people say about past weather patterns and consolidate the concept of 'climate'.</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1F7ED"/>
                    </a:solidFill>
                  </a:tcPr>
                </a:tc>
                <a:extLst>
                  <a:ext uri="{0D108BD9-81ED-4DB2-BD59-A6C34878D82A}">
                    <a16:rowId xmlns:a16="http://schemas.microsoft.com/office/drawing/2014/main" val="10002"/>
                  </a:ext>
                </a:extLst>
              </a:tr>
              <a:tr h="649125">
                <a:tc>
                  <a:txBody>
                    <a:bodyPr/>
                    <a:lstStyle/>
                    <a:p>
                      <a:pPr marL="71755" marR="195580" lvl="0" indent="0" algn="l" rtl="0">
                        <a:lnSpc>
                          <a:spcPct val="100000"/>
                        </a:lnSpc>
                        <a:spcBef>
                          <a:spcPts val="0"/>
                        </a:spcBef>
                        <a:spcAft>
                          <a:spcPts val="0"/>
                        </a:spcAft>
                        <a:buNone/>
                      </a:pPr>
                      <a:r>
                        <a:rPr lang="en-US" sz="1400" b="0">
                          <a:solidFill>
                            <a:srgbClr val="FFFFFF"/>
                          </a:solidFill>
                          <a:latin typeface="Calibri"/>
                          <a:ea typeface="Calibri"/>
                          <a:cs typeface="Calibri"/>
                          <a:sym typeface="Calibri"/>
                        </a:rPr>
                        <a:t>Ecosystem &amp; Biodiversity</a:t>
                      </a:r>
                      <a:endParaRPr sz="1400" b="0">
                        <a:latin typeface="Calibri"/>
                        <a:ea typeface="Calibri"/>
                        <a:cs typeface="Calibri"/>
                        <a:sym typeface="Calibri"/>
                      </a:endParaRPr>
                    </a:p>
                  </a:txBody>
                  <a:tcPr marL="0" marR="0" marT="45075" marB="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5656"/>
                    </a:solidFill>
                  </a:tcPr>
                </a:tc>
                <a:tc>
                  <a:txBody>
                    <a:bodyPr/>
                    <a:lstStyle/>
                    <a:p>
                      <a:pPr marL="71755" marR="219709" lvl="0" indent="0" algn="just" rtl="0">
                        <a:lnSpc>
                          <a:spcPct val="100000"/>
                        </a:lnSpc>
                        <a:spcBef>
                          <a:spcPts val="0"/>
                        </a:spcBef>
                        <a:spcAft>
                          <a:spcPts val="0"/>
                        </a:spcAft>
                        <a:buNone/>
                      </a:pPr>
                      <a:r>
                        <a:rPr lang="en-US" sz="1200" b="1">
                          <a:latin typeface="Calibri"/>
                          <a:ea typeface="Calibri"/>
                          <a:cs typeface="Calibri"/>
                          <a:sym typeface="Calibri"/>
                        </a:rPr>
                        <a:t>Topic 2.2 </a:t>
                      </a:r>
                      <a:r>
                        <a:rPr lang="en-US" sz="1200">
                          <a:latin typeface="Calibri"/>
                          <a:ea typeface="Calibri"/>
                          <a:cs typeface="Calibri"/>
                          <a:sym typeface="Calibri"/>
                        </a:rPr>
                        <a:t>Advocate for the memory of recently extinct species.</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CCACC"/>
                    </a:solidFill>
                  </a:tcPr>
                </a:tc>
                <a:tc>
                  <a:txBody>
                    <a:bodyPr/>
                    <a:lstStyle/>
                    <a:p>
                      <a:pPr marL="71755" marR="123825" lvl="0" indent="0" algn="l" rtl="0">
                        <a:lnSpc>
                          <a:spcPct val="100000"/>
                        </a:lnSpc>
                        <a:spcBef>
                          <a:spcPts val="0"/>
                        </a:spcBef>
                        <a:spcAft>
                          <a:spcPts val="0"/>
                        </a:spcAft>
                        <a:buNone/>
                      </a:pPr>
                      <a:r>
                        <a:rPr lang="en-US" sz="1200" b="1">
                          <a:latin typeface="Calibri"/>
                          <a:ea typeface="Calibri"/>
                          <a:cs typeface="Calibri"/>
                          <a:sym typeface="Calibri"/>
                        </a:rPr>
                        <a:t>Art class: </a:t>
                      </a:r>
                      <a:r>
                        <a:rPr lang="en-US" sz="1200">
                          <a:latin typeface="Calibri"/>
                          <a:ea typeface="Calibri"/>
                          <a:cs typeface="Calibri"/>
                          <a:sym typeface="Calibri"/>
                        </a:rPr>
                        <a:t>As a school community, create representations of extinct or nearly extinct local animals and create a festival to celebrate them.</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4E9EB"/>
                    </a:solidFill>
                  </a:tcPr>
                </a:tc>
                <a:extLst>
                  <a:ext uri="{0D108BD9-81ED-4DB2-BD59-A6C34878D82A}">
                    <a16:rowId xmlns:a16="http://schemas.microsoft.com/office/drawing/2014/main" val="10003"/>
                  </a:ext>
                </a:extLst>
              </a:tr>
              <a:tr h="649125">
                <a:tc>
                  <a:txBody>
                    <a:bodyPr/>
                    <a:lstStyle/>
                    <a:p>
                      <a:pPr marL="71755" marR="0" lvl="0" indent="0" algn="l" rtl="0">
                        <a:lnSpc>
                          <a:spcPct val="100000"/>
                        </a:lnSpc>
                        <a:spcBef>
                          <a:spcPts val="0"/>
                        </a:spcBef>
                        <a:spcAft>
                          <a:spcPts val="0"/>
                        </a:spcAft>
                        <a:buNone/>
                      </a:pPr>
                      <a:r>
                        <a:rPr lang="en-US" sz="1400" b="0">
                          <a:solidFill>
                            <a:srgbClr val="FFFFFF"/>
                          </a:solidFill>
                          <a:latin typeface="Calibri"/>
                          <a:ea typeface="Calibri"/>
                          <a:cs typeface="Calibri"/>
                          <a:sym typeface="Calibri"/>
                        </a:rPr>
                        <a:t>Climate Justice</a:t>
                      </a:r>
                      <a:endParaRPr sz="1400" b="0">
                        <a:latin typeface="Calibri"/>
                        <a:ea typeface="Calibri"/>
                        <a:cs typeface="Calibri"/>
                        <a:sym typeface="Calibri"/>
                      </a:endParaRPr>
                    </a:p>
                  </a:txBody>
                  <a:tcPr marL="0" marR="0" marT="45075" marB="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B1EB"/>
                    </a:solidFill>
                  </a:tcPr>
                </a:tc>
                <a:tc>
                  <a:txBody>
                    <a:bodyPr/>
                    <a:lstStyle/>
                    <a:p>
                      <a:pPr marL="71755" marR="247650" lvl="0" indent="0" algn="l" rtl="0">
                        <a:lnSpc>
                          <a:spcPct val="100000"/>
                        </a:lnSpc>
                        <a:spcBef>
                          <a:spcPts val="0"/>
                        </a:spcBef>
                        <a:spcAft>
                          <a:spcPts val="0"/>
                        </a:spcAft>
                        <a:buNone/>
                      </a:pPr>
                      <a:r>
                        <a:rPr lang="en-US" sz="1200" b="1">
                          <a:latin typeface="Calibri"/>
                          <a:ea typeface="Calibri"/>
                          <a:cs typeface="Calibri"/>
                          <a:sym typeface="Calibri"/>
                        </a:rPr>
                        <a:t>Topic 4.4 </a:t>
                      </a:r>
                      <a:r>
                        <a:rPr lang="en-US" sz="1200">
                          <a:latin typeface="Calibri"/>
                          <a:ea typeface="Calibri"/>
                          <a:cs typeface="Calibri"/>
                          <a:sym typeface="Calibri"/>
                        </a:rPr>
                        <a:t>Appreciate indigenous practices and relationships with the land</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4EDFC"/>
                    </a:solidFill>
                  </a:tcPr>
                </a:tc>
                <a:tc>
                  <a:txBody>
                    <a:bodyPr/>
                    <a:lstStyle/>
                    <a:p>
                      <a:pPr marL="71755" marR="318135" lvl="0" indent="0" algn="l" rtl="0">
                        <a:lnSpc>
                          <a:spcPct val="100000"/>
                        </a:lnSpc>
                        <a:spcBef>
                          <a:spcPts val="0"/>
                        </a:spcBef>
                        <a:spcAft>
                          <a:spcPts val="0"/>
                        </a:spcAft>
                        <a:buNone/>
                      </a:pPr>
                      <a:r>
                        <a:rPr lang="en-US" sz="1200" b="1">
                          <a:latin typeface="Calibri"/>
                          <a:ea typeface="Calibri"/>
                          <a:cs typeface="Calibri"/>
                          <a:sym typeface="Calibri"/>
                        </a:rPr>
                        <a:t>Music class: </a:t>
                      </a:r>
                      <a:r>
                        <a:rPr lang="en-US" sz="1200">
                          <a:latin typeface="Calibri"/>
                          <a:ea typeface="Calibri"/>
                          <a:cs typeface="Calibri"/>
                          <a:sym typeface="Calibri"/>
                        </a:rPr>
                        <a:t>Ask learners to listen to and learn the lyrics and the meaning behind an indigenous song about the land.</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8FE"/>
                    </a:solidFill>
                  </a:tcPr>
                </a:tc>
                <a:extLst>
                  <a:ext uri="{0D108BD9-81ED-4DB2-BD59-A6C34878D82A}">
                    <a16:rowId xmlns:a16="http://schemas.microsoft.com/office/drawing/2014/main" val="10004"/>
                  </a:ext>
                </a:extLst>
              </a:tr>
              <a:tr h="822900">
                <a:tc>
                  <a:txBody>
                    <a:bodyPr/>
                    <a:lstStyle/>
                    <a:p>
                      <a:pPr marL="71755" marR="274955" lvl="0" indent="0" algn="l" rtl="0">
                        <a:lnSpc>
                          <a:spcPct val="100000"/>
                        </a:lnSpc>
                        <a:spcBef>
                          <a:spcPts val="0"/>
                        </a:spcBef>
                        <a:spcAft>
                          <a:spcPts val="0"/>
                        </a:spcAft>
                        <a:buNone/>
                      </a:pPr>
                      <a:r>
                        <a:rPr lang="en-US" sz="1400" b="0">
                          <a:solidFill>
                            <a:srgbClr val="FFFFFF"/>
                          </a:solidFill>
                          <a:latin typeface="Calibri"/>
                          <a:ea typeface="Calibri"/>
                          <a:cs typeface="Calibri"/>
                          <a:sym typeface="Calibri"/>
                        </a:rPr>
                        <a:t>Resilience- Building</a:t>
                      </a:r>
                      <a:endParaRPr sz="1400" b="0">
                        <a:latin typeface="Calibri"/>
                        <a:ea typeface="Calibri"/>
                        <a:cs typeface="Calibri"/>
                        <a:sym typeface="Calibri"/>
                      </a:endParaRPr>
                    </a:p>
                  </a:txBody>
                  <a:tcPr marL="0" marR="0" marT="45075" marB="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69B4"/>
                    </a:solidFill>
                  </a:tcPr>
                </a:tc>
                <a:tc>
                  <a:txBody>
                    <a:bodyPr/>
                    <a:lstStyle/>
                    <a:p>
                      <a:pPr marL="71755" marR="190500" lvl="0" indent="0" algn="l" rtl="0">
                        <a:lnSpc>
                          <a:spcPct val="100000"/>
                        </a:lnSpc>
                        <a:spcBef>
                          <a:spcPts val="0"/>
                        </a:spcBef>
                        <a:spcAft>
                          <a:spcPts val="0"/>
                        </a:spcAft>
                        <a:buNone/>
                      </a:pPr>
                      <a:r>
                        <a:rPr lang="en-US" sz="1200" b="1">
                          <a:latin typeface="Calibri"/>
                          <a:ea typeface="Calibri"/>
                          <a:cs typeface="Calibri"/>
                          <a:sym typeface="Calibri"/>
                        </a:rPr>
                        <a:t>Topic 3.2 </a:t>
                      </a:r>
                      <a:r>
                        <a:rPr lang="en-US" sz="1200">
                          <a:latin typeface="Calibri"/>
                          <a:ea typeface="Calibri"/>
                          <a:cs typeface="Calibri"/>
                          <a:sym typeface="Calibri"/>
                        </a:rPr>
                        <a:t>Appreciate the importance of safety during extreme weather events or climate disasters.</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8D5EF"/>
                    </a:solidFill>
                  </a:tcPr>
                </a:tc>
                <a:tc>
                  <a:txBody>
                    <a:bodyPr/>
                    <a:lstStyle/>
                    <a:p>
                      <a:pPr marL="71755" marR="89535" lvl="0" indent="0" algn="l" rtl="0">
                        <a:lnSpc>
                          <a:spcPct val="100000"/>
                        </a:lnSpc>
                        <a:spcBef>
                          <a:spcPts val="0"/>
                        </a:spcBef>
                        <a:spcAft>
                          <a:spcPts val="0"/>
                        </a:spcAft>
                        <a:buNone/>
                      </a:pPr>
                      <a:r>
                        <a:rPr lang="en-US" sz="1200" b="1">
                          <a:latin typeface="Calibri"/>
                          <a:ea typeface="Calibri"/>
                          <a:cs typeface="Calibri"/>
                          <a:sym typeface="Calibri"/>
                        </a:rPr>
                        <a:t>Health class: </a:t>
                      </a:r>
                      <a:r>
                        <a:rPr lang="en-US" sz="1200">
                          <a:latin typeface="Calibri"/>
                          <a:ea typeface="Calibri"/>
                          <a:cs typeface="Calibri"/>
                          <a:sym typeface="Calibri"/>
                        </a:rPr>
                        <a:t>Ask learners to develop a list of actions they would take in different extreme weather events and discuss skills such as listening to adults, following rules, and working to help in a potential emergency.</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EF9"/>
                    </a:solidFill>
                  </a:tcPr>
                </a:tc>
                <a:extLst>
                  <a:ext uri="{0D108BD9-81ED-4DB2-BD59-A6C34878D82A}">
                    <a16:rowId xmlns:a16="http://schemas.microsoft.com/office/drawing/2014/main" val="10005"/>
                  </a:ext>
                </a:extLst>
              </a:tr>
              <a:tr h="649125">
                <a:tc>
                  <a:txBody>
                    <a:bodyPr/>
                    <a:lstStyle/>
                    <a:p>
                      <a:pPr marL="72390" marR="199390" lvl="0" indent="0" algn="l" rtl="0">
                        <a:lnSpc>
                          <a:spcPct val="100000"/>
                        </a:lnSpc>
                        <a:spcBef>
                          <a:spcPts val="0"/>
                        </a:spcBef>
                        <a:spcAft>
                          <a:spcPts val="0"/>
                        </a:spcAft>
                        <a:buNone/>
                      </a:pPr>
                      <a:r>
                        <a:rPr lang="en-US" sz="1400" b="0">
                          <a:solidFill>
                            <a:srgbClr val="FFFFFF"/>
                          </a:solidFill>
                          <a:latin typeface="Calibri"/>
                          <a:ea typeface="Calibri"/>
                          <a:cs typeface="Calibri"/>
                          <a:sym typeface="Calibri"/>
                        </a:rPr>
                        <a:t>Post-Carbon Economies</a:t>
                      </a:r>
                      <a:endParaRPr sz="1400" b="0">
                        <a:latin typeface="Calibri"/>
                        <a:ea typeface="Calibri"/>
                        <a:cs typeface="Calibri"/>
                        <a:sym typeface="Calibri"/>
                      </a:endParaRPr>
                    </a:p>
                  </a:txBody>
                  <a:tcPr marL="0" marR="0" marT="45075" marB="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C619F"/>
                    </a:solidFill>
                  </a:tcPr>
                </a:tc>
                <a:tc>
                  <a:txBody>
                    <a:bodyPr/>
                    <a:lstStyle/>
                    <a:p>
                      <a:pPr marL="72390" marR="252095" lvl="0" indent="0" algn="l" rtl="0">
                        <a:lnSpc>
                          <a:spcPct val="100000"/>
                        </a:lnSpc>
                        <a:spcBef>
                          <a:spcPts val="0"/>
                        </a:spcBef>
                        <a:spcAft>
                          <a:spcPts val="0"/>
                        </a:spcAft>
                        <a:buNone/>
                      </a:pPr>
                      <a:r>
                        <a:rPr lang="en-US" sz="1200" b="1">
                          <a:latin typeface="Calibri"/>
                          <a:ea typeface="Calibri"/>
                          <a:cs typeface="Calibri"/>
                          <a:sym typeface="Calibri"/>
                        </a:rPr>
                        <a:t>Topic 5.1 </a:t>
                      </a:r>
                      <a:r>
                        <a:rPr lang="en-US" sz="1200">
                          <a:latin typeface="Calibri"/>
                          <a:ea typeface="Calibri"/>
                          <a:cs typeface="Calibri"/>
                          <a:sym typeface="Calibri"/>
                        </a:rPr>
                        <a:t>Explain the resources needed in those examples of growth.</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DEED"/>
                    </a:solidFill>
                  </a:tcPr>
                </a:tc>
                <a:tc>
                  <a:txBody>
                    <a:bodyPr/>
                    <a:lstStyle/>
                    <a:p>
                      <a:pPr marL="72390" marR="95885" lvl="0" indent="0" algn="just" rtl="0">
                        <a:lnSpc>
                          <a:spcPct val="100000"/>
                        </a:lnSpc>
                        <a:spcBef>
                          <a:spcPts val="0"/>
                        </a:spcBef>
                        <a:spcAft>
                          <a:spcPts val="0"/>
                        </a:spcAft>
                        <a:buNone/>
                      </a:pPr>
                      <a:r>
                        <a:rPr lang="en-US" sz="1200" b="1">
                          <a:latin typeface="Calibri"/>
                          <a:ea typeface="Calibri"/>
                          <a:cs typeface="Calibri"/>
                          <a:sym typeface="Calibri"/>
                        </a:rPr>
                        <a:t>Art class: </a:t>
                      </a:r>
                      <a:r>
                        <a:rPr lang="en-US" sz="1200">
                          <a:latin typeface="Calibri"/>
                          <a:ea typeface="Calibri"/>
                          <a:cs typeface="Calibri"/>
                          <a:sym typeface="Calibri"/>
                        </a:rPr>
                        <a:t>Organize an artwork competition with the theme of 'growth and resource' with an embedded session on the discussion of each piece of artwork from the perspective of the relation between growth and resource.</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DF2F8"/>
                    </a:solidFill>
                  </a:tcPr>
                </a:tc>
                <a:extLst>
                  <a:ext uri="{0D108BD9-81ED-4DB2-BD59-A6C34878D82A}">
                    <a16:rowId xmlns:a16="http://schemas.microsoft.com/office/drawing/2014/main" val="10006"/>
                  </a:ext>
                </a:extLst>
              </a:tr>
              <a:tr h="822900">
                <a:tc>
                  <a:txBody>
                    <a:bodyPr/>
                    <a:lstStyle/>
                    <a:p>
                      <a:pPr marL="72390" marR="229870" lvl="0" indent="0" algn="l" rtl="0">
                        <a:lnSpc>
                          <a:spcPct val="100000"/>
                        </a:lnSpc>
                        <a:spcBef>
                          <a:spcPts val="0"/>
                        </a:spcBef>
                        <a:spcAft>
                          <a:spcPts val="0"/>
                        </a:spcAft>
                        <a:buNone/>
                      </a:pPr>
                      <a:r>
                        <a:rPr lang="en-US" sz="1400" b="0">
                          <a:solidFill>
                            <a:srgbClr val="FFFFFF"/>
                          </a:solidFill>
                          <a:latin typeface="Calibri"/>
                          <a:ea typeface="Calibri"/>
                          <a:cs typeface="Calibri"/>
                          <a:sym typeface="Calibri"/>
                        </a:rPr>
                        <a:t>Sustainable Lifestyles</a:t>
                      </a:r>
                      <a:endParaRPr sz="1400" b="0">
                        <a:latin typeface="Calibri"/>
                        <a:ea typeface="Calibri"/>
                        <a:cs typeface="Calibri"/>
                        <a:sym typeface="Calibri"/>
                      </a:endParaRPr>
                    </a:p>
                  </a:txBody>
                  <a:tcPr marL="0" marR="0" marT="45075" marB="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solidFill>
                      <a:srgbClr val="9F368B"/>
                    </a:solidFill>
                  </a:tcPr>
                </a:tc>
                <a:tc>
                  <a:txBody>
                    <a:bodyPr/>
                    <a:lstStyle/>
                    <a:p>
                      <a:pPr marL="72390" marR="118110" lvl="0" indent="0" algn="l" rtl="0">
                        <a:lnSpc>
                          <a:spcPct val="100000"/>
                        </a:lnSpc>
                        <a:spcBef>
                          <a:spcPts val="0"/>
                        </a:spcBef>
                        <a:spcAft>
                          <a:spcPts val="0"/>
                        </a:spcAft>
                        <a:buNone/>
                      </a:pPr>
                      <a:r>
                        <a:rPr lang="en-US" sz="1200" b="1">
                          <a:latin typeface="Calibri"/>
                          <a:ea typeface="Calibri"/>
                          <a:cs typeface="Calibri"/>
                          <a:sym typeface="Calibri"/>
                        </a:rPr>
                        <a:t>Topic 6.7 </a:t>
                      </a:r>
                      <a:r>
                        <a:rPr lang="en-US" sz="1200">
                          <a:latin typeface="Calibri"/>
                          <a:ea typeface="Calibri"/>
                          <a:cs typeface="Calibri"/>
                          <a:sym typeface="Calibri"/>
                        </a:rPr>
                        <a:t>Explain what upcycling aims for and how it functions.</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solidFill>
                      <a:srgbClr val="E4D0E7"/>
                    </a:solidFill>
                  </a:tcPr>
                </a:tc>
                <a:tc>
                  <a:txBody>
                    <a:bodyPr/>
                    <a:lstStyle/>
                    <a:p>
                      <a:pPr marL="72390" marR="71755" lvl="0" indent="0" algn="l" rtl="0">
                        <a:lnSpc>
                          <a:spcPct val="100000"/>
                        </a:lnSpc>
                        <a:spcBef>
                          <a:spcPts val="0"/>
                        </a:spcBef>
                        <a:spcAft>
                          <a:spcPts val="0"/>
                        </a:spcAft>
                        <a:buNone/>
                      </a:pPr>
                      <a:r>
                        <a:rPr lang="en-US" sz="1200" b="1">
                          <a:latin typeface="Calibri"/>
                          <a:ea typeface="Calibri"/>
                          <a:cs typeface="Calibri"/>
                          <a:sym typeface="Calibri"/>
                        </a:rPr>
                        <a:t>Art class: </a:t>
                      </a:r>
                      <a:r>
                        <a:rPr lang="en-US" sz="1200">
                          <a:latin typeface="Calibri"/>
                          <a:ea typeface="Calibri"/>
                          <a:cs typeface="Calibri"/>
                          <a:sym typeface="Calibri"/>
                        </a:rPr>
                        <a:t>Work with learners to collect used or unwanted materials; create a list of the items that may be used in their designs; design a space where they can work; and help them recreate new items from those materials and recognize their own artistic capabilities for creative use of waste.</a:t>
                      </a:r>
                      <a:endParaRPr sz="1200">
                        <a:latin typeface="Calibri"/>
                        <a:ea typeface="Calibri"/>
                        <a:cs typeface="Calibri"/>
                        <a:sym typeface="Calibri"/>
                      </a:endParaRPr>
                    </a:p>
                  </a:txBody>
                  <a:tcPr marL="0" marR="0" marT="45075"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solidFill>
                      <a:srgbClr val="F4ECF6"/>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p:nvPr/>
        </p:nvSpPr>
        <p:spPr>
          <a:xfrm>
            <a:off x="-6152" y="0"/>
            <a:ext cx="12198151" cy="907744"/>
          </a:xfrm>
          <a:prstGeom prst="rect">
            <a:avLst/>
          </a:prstGeom>
          <a:solidFill>
            <a:srgbClr val="055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1" name="Google Shape;251;p11"/>
          <p:cNvSpPr txBox="1"/>
          <p:nvPr/>
        </p:nvSpPr>
        <p:spPr>
          <a:xfrm>
            <a:off x="203200" y="161484"/>
            <a:ext cx="746506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Next steps for GEP Members and beyond</a:t>
            </a:r>
            <a:endParaRPr/>
          </a:p>
        </p:txBody>
      </p:sp>
      <p:sp>
        <p:nvSpPr>
          <p:cNvPr id="252" name="Google Shape;252;p11"/>
          <p:cNvSpPr txBox="1"/>
          <p:nvPr/>
        </p:nvSpPr>
        <p:spPr>
          <a:xfrm>
            <a:off x="485311" y="1776244"/>
            <a:ext cx="10286011" cy="440120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48AD3A"/>
              </a:buClr>
              <a:buSzPts val="2400"/>
              <a:buFont typeface="Noto Sans Symbols"/>
              <a:buChar char="▪"/>
            </a:pPr>
            <a:r>
              <a:rPr lang="en-US" sz="2400" b="1" i="0" u="none" strike="noStrike" cap="none">
                <a:solidFill>
                  <a:srgbClr val="48AD3A"/>
                </a:solidFill>
                <a:latin typeface="Calibri"/>
                <a:ea typeface="Calibri"/>
                <a:cs typeface="Calibri"/>
                <a:sym typeface="Calibri"/>
              </a:rPr>
              <a:t>Disseminate</a:t>
            </a:r>
            <a:r>
              <a:rPr lang="en-US" sz="2400" b="0" i="0" u="none" strike="noStrike" cap="none">
                <a:solidFill>
                  <a:srgbClr val="000000"/>
                </a:solidFill>
                <a:latin typeface="Calibri"/>
                <a:ea typeface="Calibri"/>
                <a:cs typeface="Calibri"/>
                <a:sym typeface="Calibri"/>
              </a:rPr>
              <a:t> the Guidance to ensure that Ministries and key partners are familiar with the content </a:t>
            </a:r>
            <a:endParaRPr/>
          </a:p>
          <a:p>
            <a:pPr marL="285750" marR="0" lvl="0" indent="-285750" algn="l" rtl="0">
              <a:lnSpc>
                <a:spcPct val="100000"/>
              </a:lnSpc>
              <a:spcBef>
                <a:spcPts val="1200"/>
              </a:spcBef>
              <a:spcAft>
                <a:spcPts val="0"/>
              </a:spcAft>
              <a:buClr>
                <a:srgbClr val="48AD3A"/>
              </a:buClr>
              <a:buSzPts val="2400"/>
              <a:buFont typeface="Noto Sans Symbols"/>
              <a:buChar char="▪"/>
            </a:pPr>
            <a:r>
              <a:rPr lang="en-US" sz="2400" b="1">
                <a:solidFill>
                  <a:srgbClr val="48AD3A"/>
                </a:solidFill>
                <a:latin typeface="Calibri"/>
                <a:ea typeface="Calibri"/>
                <a:cs typeface="Calibri"/>
                <a:sym typeface="Calibri"/>
              </a:rPr>
              <a:t>Organise</a:t>
            </a:r>
            <a:r>
              <a:rPr lang="en-US" sz="2400">
                <a:solidFill>
                  <a:srgbClr val="000000"/>
                </a:solidFill>
                <a:latin typeface="Calibri"/>
                <a:ea typeface="Calibri"/>
                <a:cs typeface="Calibri"/>
                <a:sym typeface="Calibri"/>
              </a:rPr>
              <a:t> capacity-building activities so that its content is understood and adopted </a:t>
            </a:r>
            <a:endParaRPr/>
          </a:p>
          <a:p>
            <a:pPr marL="285750" marR="0" lvl="0" indent="-285750" algn="l" rtl="0">
              <a:lnSpc>
                <a:spcPct val="100000"/>
              </a:lnSpc>
              <a:spcBef>
                <a:spcPts val="1200"/>
              </a:spcBef>
              <a:spcAft>
                <a:spcPts val="0"/>
              </a:spcAft>
              <a:buClr>
                <a:srgbClr val="48AD3A"/>
              </a:buClr>
              <a:buSzPts val="2400"/>
              <a:buFont typeface="Noto Sans Symbols"/>
              <a:buChar char="▪"/>
            </a:pPr>
            <a:r>
              <a:rPr lang="en-US" sz="2400" b="1" i="0" u="none" strike="noStrike" cap="none">
                <a:solidFill>
                  <a:srgbClr val="48AD3A"/>
                </a:solidFill>
                <a:latin typeface="Calibri"/>
                <a:ea typeface="Calibri"/>
                <a:cs typeface="Calibri"/>
                <a:sym typeface="Calibri"/>
              </a:rPr>
              <a:t>Integrate</a:t>
            </a:r>
            <a:r>
              <a:rPr lang="en-US" sz="2400" b="0" i="0" u="none" strike="noStrike" cap="none">
                <a:solidFill>
                  <a:srgbClr val="000000"/>
                </a:solidFill>
                <a:latin typeface="Calibri"/>
                <a:ea typeface="Calibri"/>
                <a:cs typeface="Calibri"/>
                <a:sym typeface="Calibri"/>
              </a:rPr>
              <a:t> the key elements and principles into your respective curricula, pedagogy and teacher training</a:t>
            </a:r>
            <a:endParaRPr/>
          </a:p>
          <a:p>
            <a:pPr marL="285750" marR="0" lvl="0" indent="-285750" algn="l" rtl="0">
              <a:lnSpc>
                <a:spcPct val="100000"/>
              </a:lnSpc>
              <a:spcBef>
                <a:spcPts val="1200"/>
              </a:spcBef>
              <a:spcAft>
                <a:spcPts val="0"/>
              </a:spcAft>
              <a:buClr>
                <a:srgbClr val="48AD3A"/>
              </a:buClr>
              <a:buSzPts val="2400"/>
              <a:buFont typeface="Noto Sans Symbols"/>
              <a:buChar char="▪"/>
            </a:pPr>
            <a:r>
              <a:rPr lang="en-US" sz="2400" b="1">
                <a:solidFill>
                  <a:srgbClr val="48AD3A"/>
                </a:solidFill>
                <a:latin typeface="Calibri"/>
                <a:ea typeface="Calibri"/>
                <a:cs typeface="Calibri"/>
                <a:sym typeface="Calibri"/>
              </a:rPr>
              <a:t>Identify and share </a:t>
            </a:r>
            <a:r>
              <a:rPr lang="en-US" sz="2400">
                <a:solidFill>
                  <a:srgbClr val="000000"/>
                </a:solidFill>
                <a:latin typeface="Calibri"/>
                <a:ea typeface="Calibri"/>
                <a:cs typeface="Calibri"/>
                <a:sym typeface="Calibri"/>
              </a:rPr>
              <a:t>key existing resources and successful practices and work with partners to create new ones</a:t>
            </a:r>
            <a:endParaRPr/>
          </a:p>
          <a:p>
            <a:pPr marL="285750" marR="0" lvl="0" indent="-285750" algn="l" rtl="0">
              <a:lnSpc>
                <a:spcPct val="100000"/>
              </a:lnSpc>
              <a:spcBef>
                <a:spcPts val="1200"/>
              </a:spcBef>
              <a:spcAft>
                <a:spcPts val="0"/>
              </a:spcAft>
              <a:buClr>
                <a:srgbClr val="48AD3A"/>
              </a:buClr>
              <a:buSzPts val="2400"/>
              <a:buFont typeface="Noto Sans Symbols"/>
              <a:buChar char="▪"/>
            </a:pPr>
            <a:r>
              <a:rPr lang="en-US" sz="2400" b="1" i="0" u="none" strike="noStrike" cap="none">
                <a:solidFill>
                  <a:srgbClr val="48AD3A"/>
                </a:solidFill>
                <a:latin typeface="Calibri"/>
                <a:ea typeface="Calibri"/>
                <a:cs typeface="Calibri"/>
                <a:sym typeface="Calibri"/>
              </a:rPr>
              <a:t>Monitor</a:t>
            </a:r>
            <a:r>
              <a:rPr lang="en-US" sz="2400">
                <a:solidFill>
                  <a:srgbClr val="000000"/>
                </a:solidFill>
                <a:latin typeface="Calibri"/>
                <a:ea typeface="Calibri"/>
                <a:cs typeface="Calibri"/>
                <a:sym typeface="Calibri"/>
              </a:rPr>
              <a:t> its uptake and the alignment of existing curricula to this new global standard</a:t>
            </a:r>
            <a:endParaRPr sz="2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2"/>
          <p:cNvSpPr txBox="1"/>
          <p:nvPr/>
        </p:nvSpPr>
        <p:spPr>
          <a:xfrm>
            <a:off x="221090" y="1759899"/>
            <a:ext cx="2887813"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Thank you!</a:t>
            </a:r>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p:txBody>
      </p:sp>
      <p:sp>
        <p:nvSpPr>
          <p:cNvPr id="259" name="Google Shape;259;p12"/>
          <p:cNvSpPr txBox="1"/>
          <p:nvPr/>
        </p:nvSpPr>
        <p:spPr>
          <a:xfrm>
            <a:off x="-527676" y="4741388"/>
            <a:ext cx="92407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Calibri"/>
                <a:ea typeface="Calibri"/>
                <a:cs typeface="Calibri"/>
                <a:sym typeface="Calibri"/>
              </a:rPr>
              <a:t>For  more information - gep@unesco.org</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ctrTitle"/>
          </p:nvPr>
        </p:nvSpPr>
        <p:spPr>
          <a:xfrm>
            <a:off x="286408" y="202800"/>
            <a:ext cx="11350193" cy="455408"/>
          </a:xfrm>
          <a:prstGeom prst="rect">
            <a:avLst/>
          </a:prstGeom>
          <a:noFill/>
          <a:ln>
            <a:noFill/>
          </a:ln>
        </p:spPr>
        <p:txBody>
          <a:bodyPr spcFirstLastPara="1" wrap="square" lIns="0" tIns="0" rIns="0" bIns="0" anchor="ctr" anchorCtr="0">
            <a:normAutofit/>
          </a:bodyPr>
          <a:lstStyle/>
          <a:p>
            <a:pPr marL="0" lvl="0" indent="0" algn="l" rtl="0">
              <a:lnSpc>
                <a:spcPct val="86718"/>
              </a:lnSpc>
              <a:spcBef>
                <a:spcPts val="0"/>
              </a:spcBef>
              <a:spcAft>
                <a:spcPts val="0"/>
              </a:spcAft>
              <a:buClr>
                <a:schemeClr val="lt1"/>
              </a:buClr>
              <a:buSzPts val="3200"/>
              <a:buFont typeface="Calibri"/>
              <a:buNone/>
            </a:pPr>
            <a:r>
              <a:rPr lang="en-US" sz="3200"/>
              <a:t>Greening Education Partnership: 2 new resources</a:t>
            </a:r>
            <a:endParaRPr/>
          </a:p>
        </p:txBody>
      </p:sp>
      <p:sp>
        <p:nvSpPr>
          <p:cNvPr id="110" name="Google Shape;110;p2"/>
          <p:cNvSpPr txBox="1">
            <a:spLocks noGrp="1"/>
          </p:cNvSpPr>
          <p:nvPr>
            <p:ph type="body" idx="1"/>
          </p:nvPr>
        </p:nvSpPr>
        <p:spPr>
          <a:xfrm>
            <a:off x="286408" y="1089307"/>
            <a:ext cx="4619735" cy="491716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7000"/>
              </a:lnSpc>
              <a:spcBef>
                <a:spcPts val="0"/>
              </a:spcBef>
              <a:spcAft>
                <a:spcPts val="0"/>
              </a:spcAft>
              <a:buSzPct val="100000"/>
              <a:buNone/>
            </a:pPr>
            <a:r>
              <a:rPr lang="en-US" sz="2600">
                <a:solidFill>
                  <a:srgbClr val="72AF2F"/>
                </a:solidFill>
              </a:rPr>
              <a:t>What does quality climate change education look like?</a:t>
            </a:r>
            <a:endParaRPr/>
          </a:p>
          <a:p>
            <a:pPr marL="0" lvl="0" indent="0" algn="l" rtl="0">
              <a:lnSpc>
                <a:spcPct val="107000"/>
              </a:lnSpc>
              <a:spcBef>
                <a:spcPts val="1900"/>
              </a:spcBef>
              <a:spcAft>
                <a:spcPts val="0"/>
              </a:spcAft>
              <a:buSzPct val="100000"/>
              <a:buNone/>
            </a:pPr>
            <a:r>
              <a:rPr lang="en-US" sz="2400" b="0"/>
              <a:t>🡺 The two technical guidance documents that define a common language of greening education</a:t>
            </a:r>
            <a:endParaRPr/>
          </a:p>
          <a:p>
            <a:pPr marL="342900" lvl="0" indent="-342900" algn="l" rtl="0">
              <a:lnSpc>
                <a:spcPct val="107000"/>
              </a:lnSpc>
              <a:spcBef>
                <a:spcPts val="1900"/>
              </a:spcBef>
              <a:spcAft>
                <a:spcPts val="0"/>
              </a:spcAft>
              <a:buSzPct val="100000"/>
              <a:buFont typeface="Noto Sans Symbols"/>
              <a:buChar char="∙"/>
            </a:pPr>
            <a:r>
              <a:rPr lang="en-US" sz="2400"/>
              <a:t>Greening curriculum guidance </a:t>
            </a:r>
            <a:r>
              <a:rPr lang="en-US" sz="2400" b="0"/>
              <a:t>- how to integrate climate change and sustainability issues into the curriculum.</a:t>
            </a:r>
            <a:endParaRPr/>
          </a:p>
          <a:p>
            <a:pPr marL="342900" lvl="0" indent="-342900" algn="l" rtl="0">
              <a:lnSpc>
                <a:spcPct val="107000"/>
              </a:lnSpc>
              <a:spcBef>
                <a:spcPts val="1900"/>
              </a:spcBef>
              <a:spcAft>
                <a:spcPts val="0"/>
              </a:spcAft>
              <a:buSzPct val="100000"/>
              <a:buFont typeface="Noto Sans Symbols"/>
              <a:buChar char="∙"/>
            </a:pPr>
            <a:r>
              <a:rPr lang="en-US" sz="2400"/>
              <a:t>Green school quality standard </a:t>
            </a:r>
            <a:r>
              <a:rPr lang="en-US" sz="2400" b="0"/>
              <a:t>– establishes </a:t>
            </a:r>
            <a:r>
              <a:rPr lang="en-US" sz="2400" b="0">
                <a:solidFill>
                  <a:srgbClr val="0D0D0D"/>
                </a:solidFill>
              </a:rPr>
              <a:t>quality standards for green schools </a:t>
            </a:r>
            <a:endParaRPr sz="2400" b="0"/>
          </a:p>
          <a:p>
            <a:pPr marL="285750" lvl="0" indent="-180022" algn="l" rtl="0">
              <a:lnSpc>
                <a:spcPct val="85000"/>
              </a:lnSpc>
              <a:spcBef>
                <a:spcPts val="1900"/>
              </a:spcBef>
              <a:spcAft>
                <a:spcPts val="0"/>
              </a:spcAft>
              <a:buSzPct val="100000"/>
              <a:buFont typeface="Arial"/>
              <a:buNone/>
            </a:pPr>
            <a:endParaRPr sz="1800" b="0">
              <a:latin typeface="Calibri"/>
              <a:ea typeface="Calibri"/>
              <a:cs typeface="Calibri"/>
              <a:sym typeface="Calibri"/>
            </a:endParaRPr>
          </a:p>
          <a:p>
            <a:pPr marL="0" lvl="0" indent="0" algn="l" rtl="0">
              <a:lnSpc>
                <a:spcPct val="85000"/>
              </a:lnSpc>
              <a:spcBef>
                <a:spcPts val="1300"/>
              </a:spcBef>
              <a:spcAft>
                <a:spcPts val="0"/>
              </a:spcAft>
              <a:buClr>
                <a:srgbClr val="024A84"/>
              </a:buClr>
              <a:buSzPct val="100000"/>
              <a:buFont typeface="Arial"/>
              <a:buNone/>
            </a:pPr>
            <a:endParaRPr/>
          </a:p>
        </p:txBody>
      </p:sp>
      <p:pic>
        <p:nvPicPr>
          <p:cNvPr id="111" name="Google Shape;111;p2" descr="A cover of a book&#10;&#10;Description automatically generated"/>
          <p:cNvPicPr preferRelativeResize="0"/>
          <p:nvPr/>
        </p:nvPicPr>
        <p:blipFill rotWithShape="1">
          <a:blip r:embed="rId3">
            <a:alphaModFix/>
          </a:blip>
          <a:srcRect/>
          <a:stretch/>
        </p:blipFill>
        <p:spPr>
          <a:xfrm>
            <a:off x="5302956" y="2756935"/>
            <a:ext cx="2798297" cy="3949456"/>
          </a:xfrm>
          <a:prstGeom prst="rect">
            <a:avLst/>
          </a:prstGeom>
          <a:noFill/>
          <a:ln>
            <a:noFill/>
          </a:ln>
        </p:spPr>
      </p:pic>
      <p:pic>
        <p:nvPicPr>
          <p:cNvPr id="112" name="Google Shape;112;p2" descr="A green cover with a building and text&#10;&#10;Description automatically generated"/>
          <p:cNvPicPr preferRelativeResize="0"/>
          <p:nvPr/>
        </p:nvPicPr>
        <p:blipFill rotWithShape="1">
          <a:blip r:embed="rId4">
            <a:alphaModFix/>
          </a:blip>
          <a:srcRect/>
          <a:stretch/>
        </p:blipFill>
        <p:spPr>
          <a:xfrm>
            <a:off x="8715799" y="2756935"/>
            <a:ext cx="2805940" cy="3950356"/>
          </a:xfrm>
          <a:prstGeom prst="rect">
            <a:avLst/>
          </a:prstGeom>
          <a:noFill/>
          <a:ln>
            <a:noFill/>
          </a:ln>
        </p:spPr>
      </p:pic>
      <p:pic>
        <p:nvPicPr>
          <p:cNvPr id="113" name="Google Shape;113;p2" descr="A qr code on a white background&#10;&#10;Description automatically generated"/>
          <p:cNvPicPr preferRelativeResize="0"/>
          <p:nvPr/>
        </p:nvPicPr>
        <p:blipFill rotWithShape="1">
          <a:blip r:embed="rId5">
            <a:alphaModFix/>
          </a:blip>
          <a:srcRect/>
          <a:stretch/>
        </p:blipFill>
        <p:spPr>
          <a:xfrm>
            <a:off x="10015586" y="1187897"/>
            <a:ext cx="2021409" cy="2021409"/>
          </a:xfrm>
          <a:prstGeom prst="rect">
            <a:avLst/>
          </a:prstGeom>
          <a:noFill/>
          <a:ln>
            <a:noFill/>
          </a:ln>
        </p:spPr>
      </p:pic>
      <p:pic>
        <p:nvPicPr>
          <p:cNvPr id="114" name="Google Shape;114;p2" descr="A qr code on a white background&#10;&#10;Description automatically generated"/>
          <p:cNvPicPr preferRelativeResize="0"/>
          <p:nvPr/>
        </p:nvPicPr>
        <p:blipFill rotWithShape="1">
          <a:blip r:embed="rId6">
            <a:alphaModFix/>
          </a:blip>
          <a:srcRect/>
          <a:stretch/>
        </p:blipFill>
        <p:spPr>
          <a:xfrm>
            <a:off x="6486307" y="1242148"/>
            <a:ext cx="1922220" cy="192222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6152" y="0"/>
            <a:ext cx="12198151" cy="907744"/>
          </a:xfrm>
          <a:prstGeom prst="rect">
            <a:avLst/>
          </a:prstGeom>
          <a:solidFill>
            <a:srgbClr val="055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 name="Google Shape;121;p3"/>
          <p:cNvSpPr txBox="1"/>
          <p:nvPr/>
        </p:nvSpPr>
        <p:spPr>
          <a:xfrm>
            <a:off x="203200" y="161484"/>
            <a:ext cx="746506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Greening curriculum guidance </a:t>
            </a:r>
            <a:endParaRPr/>
          </a:p>
        </p:txBody>
      </p:sp>
      <p:pic>
        <p:nvPicPr>
          <p:cNvPr id="122" name="Google Shape;122;p3" descr="A diagram of a diagram&#10;&#10;Description automatically generated with medium confidence"/>
          <p:cNvPicPr preferRelativeResize="0"/>
          <p:nvPr/>
        </p:nvPicPr>
        <p:blipFill rotWithShape="1">
          <a:blip r:embed="rId3">
            <a:alphaModFix/>
          </a:blip>
          <a:srcRect l="7611" t="3619" r="3577" b="4597"/>
          <a:stretch/>
        </p:blipFill>
        <p:spPr>
          <a:xfrm>
            <a:off x="7507224" y="1014117"/>
            <a:ext cx="4646801" cy="5886393"/>
          </a:xfrm>
          <a:prstGeom prst="rect">
            <a:avLst/>
          </a:prstGeom>
          <a:noFill/>
          <a:ln>
            <a:noFill/>
          </a:ln>
        </p:spPr>
      </p:pic>
      <p:sp>
        <p:nvSpPr>
          <p:cNvPr id="123" name="Google Shape;123;p3"/>
          <p:cNvSpPr txBox="1"/>
          <p:nvPr/>
        </p:nvSpPr>
        <p:spPr>
          <a:xfrm>
            <a:off x="293278" y="2110988"/>
            <a:ext cx="7213946" cy="4462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48AC3A"/>
                </a:solidFill>
                <a:latin typeface="Calibri"/>
                <a:ea typeface="Calibri"/>
                <a:cs typeface="Calibri"/>
                <a:sym typeface="Calibri"/>
              </a:rPr>
              <a:t>The Greening Curriculum Guidance:</a:t>
            </a:r>
            <a:endParaRPr/>
          </a:p>
          <a:p>
            <a:pPr marL="342900" marR="0" lvl="0" indent="-342900" algn="l" rtl="0">
              <a:lnSpc>
                <a:spcPct val="100000"/>
              </a:lnSpc>
              <a:spcBef>
                <a:spcPts val="1200"/>
              </a:spcBef>
              <a:spcAft>
                <a:spcPts val="0"/>
              </a:spcAft>
              <a:buClr>
                <a:srgbClr val="00B050"/>
              </a:buClr>
              <a:buSzPts val="2000"/>
              <a:buFont typeface="Noto Sans Symbols"/>
              <a:buChar char="✔"/>
            </a:pPr>
            <a:r>
              <a:rPr lang="en-US" sz="2000" b="0" i="0" u="none" strike="noStrike" cap="none">
                <a:solidFill>
                  <a:srgbClr val="000000"/>
                </a:solidFill>
                <a:latin typeface="Calibri"/>
                <a:ea typeface="Calibri"/>
                <a:cs typeface="Calibri"/>
                <a:sym typeface="Calibri"/>
              </a:rPr>
              <a:t>Supports countries to integrate climate change education into curriculum.</a:t>
            </a:r>
            <a:endParaRPr/>
          </a:p>
          <a:p>
            <a:pPr marL="342900" marR="0" lvl="0" indent="-342900" algn="l" rtl="0">
              <a:lnSpc>
                <a:spcPct val="100000"/>
              </a:lnSpc>
              <a:spcBef>
                <a:spcPts val="1200"/>
              </a:spcBef>
              <a:spcAft>
                <a:spcPts val="0"/>
              </a:spcAft>
              <a:buClr>
                <a:srgbClr val="00B050"/>
              </a:buClr>
              <a:buSzPts val="2000"/>
              <a:buFont typeface="Noto Sans Symbols"/>
              <a:buChar char="✔"/>
            </a:pPr>
            <a:r>
              <a:rPr lang="en-US" sz="2000" b="0" i="0" u="none" strike="noStrike" cap="none">
                <a:solidFill>
                  <a:srgbClr val="000000"/>
                </a:solidFill>
                <a:latin typeface="Calibri"/>
                <a:ea typeface="Calibri"/>
                <a:cs typeface="Calibri"/>
                <a:sym typeface="Calibri"/>
              </a:rPr>
              <a:t>Uses a holistic approach to education for sustainable development, considering social, economic, and environmental issues.</a:t>
            </a:r>
            <a:endParaRPr sz="20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1200"/>
              </a:spcBef>
              <a:spcAft>
                <a:spcPts val="0"/>
              </a:spcAft>
              <a:buClr>
                <a:srgbClr val="00B050"/>
              </a:buClr>
              <a:buSzPts val="2000"/>
              <a:buFont typeface="Noto Sans Symbols"/>
              <a:buChar char="✔"/>
            </a:pPr>
            <a:r>
              <a:rPr lang="en-US" sz="2000" b="0" i="0" u="none" strike="noStrike" cap="none">
                <a:solidFill>
                  <a:srgbClr val="000000"/>
                </a:solidFill>
                <a:latin typeface="Calibri"/>
                <a:ea typeface="Calibri"/>
                <a:cs typeface="Calibri"/>
                <a:sym typeface="Calibri"/>
              </a:rPr>
              <a:t>Provides expected learning outcomes of learners on climate change education across different age groups and topics.</a:t>
            </a:r>
            <a:endParaRPr/>
          </a:p>
          <a:p>
            <a:pPr marL="342900" marR="0" lvl="0" indent="-342900" algn="l" rtl="0">
              <a:lnSpc>
                <a:spcPct val="100000"/>
              </a:lnSpc>
              <a:spcBef>
                <a:spcPts val="1200"/>
              </a:spcBef>
              <a:spcAft>
                <a:spcPts val="0"/>
              </a:spcAft>
              <a:buClr>
                <a:srgbClr val="00B050"/>
              </a:buClr>
              <a:buSzPts val="2000"/>
              <a:buFont typeface="Noto Sans Symbols"/>
              <a:buChar char="✔"/>
            </a:pPr>
            <a:r>
              <a:rPr lang="en-US" sz="2000" b="0" i="0" u="none" strike="noStrike" cap="none">
                <a:solidFill>
                  <a:srgbClr val="000000"/>
                </a:solidFill>
                <a:latin typeface="Calibri"/>
                <a:ea typeface="Calibri"/>
                <a:cs typeface="Calibri"/>
                <a:sym typeface="Calibri"/>
              </a:rPr>
              <a:t>Addresses the cognitive, socio-emotional and behavioural domains, with a particular emphasis on action. </a:t>
            </a:r>
            <a:endParaRPr/>
          </a:p>
          <a:p>
            <a:pPr marL="285750" marR="0" lvl="0" indent="-133350" algn="l" rtl="0">
              <a:lnSpc>
                <a:spcPct val="100000"/>
              </a:lnSpc>
              <a:spcBef>
                <a:spcPts val="0"/>
              </a:spcBef>
              <a:spcAft>
                <a:spcPts val="0"/>
              </a:spcAft>
              <a:buClr>
                <a:schemeClr val="dk1"/>
              </a:buClr>
              <a:buSzPts val="2400"/>
              <a:buFont typeface="Noto Sans Symbols"/>
              <a:buNone/>
            </a:pPr>
            <a:endParaRPr sz="2400" b="0" i="0" u="none" strike="noStrike" cap="none">
              <a:solidFill>
                <a:srgbClr val="000000"/>
              </a:solidFill>
              <a:latin typeface="Play"/>
              <a:ea typeface="Play"/>
              <a:cs typeface="Play"/>
              <a:sym typeface="Play"/>
            </a:endParaRPr>
          </a:p>
          <a:p>
            <a:pPr marL="0" marR="0" lvl="0" indent="0" algn="l" rtl="0">
              <a:lnSpc>
                <a:spcPct val="100000"/>
              </a:lnSpc>
              <a:spcBef>
                <a:spcPts val="0"/>
              </a:spcBef>
              <a:spcAft>
                <a:spcPts val="0"/>
              </a:spcAft>
              <a:buNone/>
            </a:pPr>
            <a:r>
              <a:rPr lang="en-US" sz="2000" b="1" i="1" u="none" strike="noStrike" cap="none">
                <a:solidFill>
                  <a:srgbClr val="48AD3A"/>
                </a:solidFill>
                <a:latin typeface="Calibri"/>
                <a:ea typeface="Calibri"/>
                <a:cs typeface="Calibri"/>
                <a:sym typeface="Calibri"/>
              </a:rPr>
              <a:t>The goal: By 2030, 90% of countries have ‘greened’ their curriculum</a:t>
            </a:r>
            <a:endParaRPr sz="2000" b="1" i="1" u="none" strike="noStrike" cap="none">
              <a:solidFill>
                <a:srgbClr val="48AD3A"/>
              </a:solidFill>
              <a:latin typeface="Calibri"/>
              <a:ea typeface="Calibri"/>
              <a:cs typeface="Calibri"/>
              <a:sym typeface="Calibri"/>
            </a:endParaRPr>
          </a:p>
        </p:txBody>
      </p:sp>
      <p:sp>
        <p:nvSpPr>
          <p:cNvPr id="124" name="Google Shape;124;p3"/>
          <p:cNvSpPr txBox="1"/>
          <p:nvPr/>
        </p:nvSpPr>
        <p:spPr>
          <a:xfrm>
            <a:off x="298866" y="1032368"/>
            <a:ext cx="861653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u="none" strike="noStrike" cap="none">
                <a:solidFill>
                  <a:srgbClr val="0F6FC6"/>
                </a:solidFill>
                <a:latin typeface="Calibri"/>
                <a:ea typeface="Calibri"/>
                <a:cs typeface="Calibri"/>
                <a:sym typeface="Calibri"/>
              </a:rPr>
              <a:t>70% of of young people say the aren’t climate ready based on their education and 47% of curriculum frameworks in 100 countries don’t mention climate change</a:t>
            </a:r>
            <a:endParaRPr sz="1800" b="1" i="1">
              <a:solidFill>
                <a:srgbClr val="0F6FC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descr="A diagram of a diagram&#10;&#10;Description automatically generated with medium confidence"/>
          <p:cNvPicPr preferRelativeResize="0"/>
          <p:nvPr/>
        </p:nvPicPr>
        <p:blipFill rotWithShape="1">
          <a:blip r:embed="rId3">
            <a:alphaModFix/>
          </a:blip>
          <a:srcRect l="8244" t="6042" r="7548"/>
          <a:stretch/>
        </p:blipFill>
        <p:spPr>
          <a:xfrm>
            <a:off x="6646324" y="871677"/>
            <a:ext cx="5124776" cy="5545274"/>
          </a:xfrm>
          <a:prstGeom prst="rect">
            <a:avLst/>
          </a:prstGeom>
          <a:noFill/>
          <a:ln>
            <a:noFill/>
          </a:ln>
        </p:spPr>
      </p:pic>
      <p:sp>
        <p:nvSpPr>
          <p:cNvPr id="131" name="Google Shape;131;p4"/>
          <p:cNvSpPr txBox="1">
            <a:spLocks noGrp="1"/>
          </p:cNvSpPr>
          <p:nvPr>
            <p:ph type="ctrTitle"/>
          </p:nvPr>
        </p:nvSpPr>
        <p:spPr>
          <a:xfrm>
            <a:off x="420897"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US" sz="3200"/>
              <a:t>Greening curriculum guidance: principles and strategies </a:t>
            </a:r>
            <a:endParaRPr/>
          </a:p>
        </p:txBody>
      </p:sp>
      <p:sp>
        <p:nvSpPr>
          <p:cNvPr id="132" name="Google Shape;132;p4"/>
          <p:cNvSpPr txBox="1">
            <a:spLocks noGrp="1"/>
          </p:cNvSpPr>
          <p:nvPr>
            <p:ph type="body" idx="2"/>
          </p:nvPr>
        </p:nvSpPr>
        <p:spPr>
          <a:xfrm>
            <a:off x="4467280" y="6488757"/>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Clr>
                <a:srgbClr val="5DAE89"/>
              </a:buClr>
              <a:buSzPts val="900"/>
              <a:buNone/>
            </a:pPr>
            <a:endParaRPr/>
          </a:p>
        </p:txBody>
      </p:sp>
      <p:sp>
        <p:nvSpPr>
          <p:cNvPr id="133" name="Google Shape;133;p4"/>
          <p:cNvSpPr txBox="1">
            <a:spLocks noGrp="1"/>
          </p:cNvSpPr>
          <p:nvPr>
            <p:ph type="body" idx="1"/>
          </p:nvPr>
        </p:nvSpPr>
        <p:spPr>
          <a:xfrm>
            <a:off x="358126" y="1141080"/>
            <a:ext cx="4984839" cy="1880026"/>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2600"/>
              <a:buNone/>
            </a:pPr>
            <a:r>
              <a:rPr lang="en-US" sz="2600">
                <a:solidFill>
                  <a:srgbClr val="72AF2F"/>
                </a:solidFill>
              </a:rPr>
              <a:t>These are the key </a:t>
            </a:r>
            <a:r>
              <a:rPr lang="en-US" sz="2600" u="sng">
                <a:solidFill>
                  <a:srgbClr val="72AF2F"/>
                </a:solidFill>
              </a:rPr>
              <a:t>principles</a:t>
            </a:r>
            <a:r>
              <a:rPr lang="en-US" sz="2600">
                <a:solidFill>
                  <a:srgbClr val="72AF2F"/>
                </a:solidFill>
              </a:rPr>
              <a:t> for the design and delivery of greening education in formal, non-formal and informal settings:</a:t>
            </a:r>
            <a:endParaRPr sz="1800" b="0">
              <a:latin typeface="Calibri"/>
              <a:ea typeface="Calibri"/>
              <a:cs typeface="Calibri"/>
              <a:sym typeface="Calibri"/>
            </a:endParaRPr>
          </a:p>
          <a:p>
            <a:pPr marL="0" lvl="0" indent="0" algn="l" rtl="0">
              <a:lnSpc>
                <a:spcPct val="85000"/>
              </a:lnSpc>
              <a:spcBef>
                <a:spcPts val="1900"/>
              </a:spcBef>
              <a:spcAft>
                <a:spcPts val="0"/>
              </a:spcAft>
              <a:buClr>
                <a:srgbClr val="024A84"/>
              </a:buClr>
              <a:buSzPts val="1351"/>
              <a:buFont typeface="Arial"/>
              <a:buNone/>
            </a:pPr>
            <a:endParaRPr/>
          </a:p>
        </p:txBody>
      </p:sp>
      <p:sp>
        <p:nvSpPr>
          <p:cNvPr id="134" name="Google Shape;134;p4"/>
          <p:cNvSpPr txBox="1"/>
          <p:nvPr/>
        </p:nvSpPr>
        <p:spPr>
          <a:xfrm>
            <a:off x="484091" y="3092821"/>
            <a:ext cx="3983189" cy="461665"/>
          </a:xfrm>
          <a:prstGeom prst="rect">
            <a:avLst/>
          </a:prstGeom>
          <a:solidFill>
            <a:srgbClr val="48AD3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Action-oriented</a:t>
            </a:r>
            <a:endParaRPr/>
          </a:p>
        </p:txBody>
      </p:sp>
      <p:sp>
        <p:nvSpPr>
          <p:cNvPr id="135" name="Google Shape;135;p4"/>
          <p:cNvSpPr txBox="1"/>
          <p:nvPr/>
        </p:nvSpPr>
        <p:spPr>
          <a:xfrm>
            <a:off x="484093" y="3626884"/>
            <a:ext cx="3983186" cy="461665"/>
          </a:xfrm>
          <a:prstGeom prst="rect">
            <a:avLst/>
          </a:prstGeom>
          <a:solidFill>
            <a:srgbClr val="0069B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Justice-promoting</a:t>
            </a:r>
            <a:endParaRPr/>
          </a:p>
        </p:txBody>
      </p:sp>
      <p:sp>
        <p:nvSpPr>
          <p:cNvPr id="136" name="Google Shape;136;p4"/>
          <p:cNvSpPr txBox="1"/>
          <p:nvPr/>
        </p:nvSpPr>
        <p:spPr>
          <a:xfrm>
            <a:off x="484093" y="4160947"/>
            <a:ext cx="3983186" cy="461665"/>
          </a:xfrm>
          <a:prstGeom prst="rect">
            <a:avLst/>
          </a:prstGeom>
          <a:solidFill>
            <a:srgbClr val="00565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Quality content</a:t>
            </a:r>
            <a:endParaRPr/>
          </a:p>
        </p:txBody>
      </p:sp>
      <p:sp>
        <p:nvSpPr>
          <p:cNvPr id="137" name="Google Shape;137;p4"/>
          <p:cNvSpPr txBox="1"/>
          <p:nvPr/>
        </p:nvSpPr>
        <p:spPr>
          <a:xfrm>
            <a:off x="484092" y="4683552"/>
            <a:ext cx="3983186" cy="461665"/>
          </a:xfrm>
          <a:prstGeom prst="rect">
            <a:avLst/>
          </a:prstGeom>
          <a:solidFill>
            <a:srgbClr val="00B1E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Comprehensive and relevant</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ctrTitle"/>
          </p:nvPr>
        </p:nvSpPr>
        <p:spPr>
          <a:xfrm>
            <a:off x="420897"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US" sz="3200"/>
              <a:t>Greening curriculum guidance: principles and strategies </a:t>
            </a:r>
            <a:endParaRPr/>
          </a:p>
        </p:txBody>
      </p:sp>
      <p:sp>
        <p:nvSpPr>
          <p:cNvPr id="144" name="Google Shape;144;p5"/>
          <p:cNvSpPr txBox="1">
            <a:spLocks noGrp="1"/>
          </p:cNvSpPr>
          <p:nvPr>
            <p:ph type="body" idx="2"/>
          </p:nvPr>
        </p:nvSpPr>
        <p:spPr>
          <a:xfrm>
            <a:off x="4438321" y="6314104"/>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Clr>
                <a:srgbClr val="5DAE89"/>
              </a:buClr>
              <a:buSzPts val="900"/>
              <a:buNone/>
            </a:pPr>
            <a:endParaRPr/>
          </a:p>
        </p:txBody>
      </p:sp>
      <p:sp>
        <p:nvSpPr>
          <p:cNvPr id="145" name="Google Shape;145;p5"/>
          <p:cNvSpPr txBox="1"/>
          <p:nvPr/>
        </p:nvSpPr>
        <p:spPr>
          <a:xfrm>
            <a:off x="2558265" y="1202502"/>
            <a:ext cx="6565187"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Strategies for getting every learner climate ready</a:t>
            </a:r>
            <a:endParaRPr sz="2400" b="1">
              <a:solidFill>
                <a:schemeClr val="lt1"/>
              </a:solidFill>
              <a:latin typeface="Calibri"/>
              <a:ea typeface="Calibri"/>
              <a:cs typeface="Calibri"/>
              <a:sym typeface="Calibri"/>
            </a:endParaRPr>
          </a:p>
        </p:txBody>
      </p:sp>
      <p:cxnSp>
        <p:nvCxnSpPr>
          <p:cNvPr id="146" name="Google Shape;146;p5"/>
          <p:cNvCxnSpPr/>
          <p:nvPr/>
        </p:nvCxnSpPr>
        <p:spPr>
          <a:xfrm flipH="1">
            <a:off x="1120588" y="1433334"/>
            <a:ext cx="1437677" cy="156"/>
          </a:xfrm>
          <a:prstGeom prst="straightConnector1">
            <a:avLst/>
          </a:prstGeom>
          <a:noFill/>
          <a:ln w="19050" cap="flat" cmpd="sng">
            <a:solidFill>
              <a:schemeClr val="dk1"/>
            </a:solidFill>
            <a:prstDash val="solid"/>
            <a:round/>
            <a:headEnd type="none" w="sm" len="sm"/>
            <a:tailEnd type="none" w="sm" len="sm"/>
          </a:ln>
        </p:spPr>
      </p:cxnSp>
      <p:cxnSp>
        <p:nvCxnSpPr>
          <p:cNvPr id="147" name="Google Shape;147;p5"/>
          <p:cNvCxnSpPr/>
          <p:nvPr/>
        </p:nvCxnSpPr>
        <p:spPr>
          <a:xfrm rot="10800000">
            <a:off x="9123452" y="1433335"/>
            <a:ext cx="1438382" cy="0"/>
          </a:xfrm>
          <a:prstGeom prst="straightConnector1">
            <a:avLst/>
          </a:prstGeom>
          <a:noFill/>
          <a:ln w="19050" cap="flat" cmpd="sng">
            <a:solidFill>
              <a:schemeClr val="dk1"/>
            </a:solidFill>
            <a:prstDash val="solid"/>
            <a:round/>
            <a:headEnd type="none" w="sm" len="sm"/>
            <a:tailEnd type="none" w="sm" len="sm"/>
          </a:ln>
        </p:spPr>
      </p:cxnSp>
      <p:sp>
        <p:nvSpPr>
          <p:cNvPr id="148" name="Google Shape;148;p5"/>
          <p:cNvSpPr txBox="1"/>
          <p:nvPr/>
        </p:nvSpPr>
        <p:spPr>
          <a:xfrm>
            <a:off x="801385" y="2536825"/>
            <a:ext cx="3226085" cy="3139321"/>
          </a:xfrm>
          <a:prstGeom prst="rect">
            <a:avLst/>
          </a:prstGeom>
          <a:solidFill>
            <a:srgbClr val="005656"/>
          </a:solid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Address cognitive, social-emotional learning and taking action</a:t>
            </a:r>
            <a:endParaRPr/>
          </a:p>
          <a:p>
            <a:pPr marL="285750" marR="0" lvl="0" indent="-171450" algn="l" rtl="0">
              <a:spcBef>
                <a:spcPts val="0"/>
              </a:spcBef>
              <a:spcAft>
                <a:spcPts val="0"/>
              </a:spcAft>
              <a:buClr>
                <a:schemeClr val="dk1"/>
              </a:buClr>
              <a:buSzPts val="1800"/>
              <a:buFont typeface="Noto Sans Symbols"/>
              <a:buNone/>
            </a:pP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Contextualized, emphasizing the relevance of local knowledge</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49" name="Google Shape;149;p5"/>
          <p:cNvSpPr/>
          <p:nvPr/>
        </p:nvSpPr>
        <p:spPr>
          <a:xfrm>
            <a:off x="801385" y="2016750"/>
            <a:ext cx="3226085" cy="738491"/>
          </a:xfrm>
          <a:prstGeom prst="flowChartOffpageConnector">
            <a:avLst/>
          </a:prstGeom>
          <a:solidFill>
            <a:schemeClr val="lt1"/>
          </a:solidFill>
          <a:ln w="12700" cap="flat" cmpd="sng">
            <a:solidFill>
              <a:srgbClr val="062E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205556"/>
                </a:solidFill>
                <a:latin typeface="Calibri"/>
                <a:ea typeface="Calibri"/>
                <a:cs typeface="Calibri"/>
                <a:sym typeface="Calibri"/>
              </a:rPr>
              <a:t>WHAT TO LEARN</a:t>
            </a:r>
            <a:endParaRPr sz="2400" b="1">
              <a:solidFill>
                <a:srgbClr val="205556"/>
              </a:solidFill>
              <a:latin typeface="Calibri"/>
              <a:ea typeface="Calibri"/>
              <a:cs typeface="Calibri"/>
              <a:sym typeface="Calibri"/>
            </a:endParaRPr>
          </a:p>
        </p:txBody>
      </p:sp>
      <p:sp>
        <p:nvSpPr>
          <p:cNvPr id="150" name="Google Shape;150;p5"/>
          <p:cNvSpPr txBox="1"/>
          <p:nvPr/>
        </p:nvSpPr>
        <p:spPr>
          <a:xfrm>
            <a:off x="4467549" y="2545389"/>
            <a:ext cx="3226085" cy="3139321"/>
          </a:xfrm>
          <a:prstGeom prst="rect">
            <a:avLst/>
          </a:prstGeom>
          <a:solidFill>
            <a:srgbClr val="00AB88"/>
          </a:solid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Learner-centred, experiential and reflective</a:t>
            </a:r>
            <a:endParaRPr/>
          </a:p>
          <a:p>
            <a:pPr marL="285750" marR="0" lvl="0" indent="-171450" algn="l" rtl="0">
              <a:spcBef>
                <a:spcPts val="0"/>
              </a:spcBef>
              <a:spcAft>
                <a:spcPts val="0"/>
              </a:spcAft>
              <a:buClr>
                <a:schemeClr val="dk1"/>
              </a:buClr>
              <a:buSzPts val="1800"/>
              <a:buFont typeface="Noto Sans Symbols"/>
              <a:buNone/>
            </a:pP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Integrated approach</a:t>
            </a:r>
            <a:endParaRPr/>
          </a:p>
          <a:p>
            <a:pPr marL="285750" marR="0" lvl="0" indent="-171450" algn="l" rtl="0">
              <a:spcBef>
                <a:spcPts val="0"/>
              </a:spcBef>
              <a:spcAft>
                <a:spcPts val="0"/>
              </a:spcAft>
              <a:buClr>
                <a:schemeClr val="dk1"/>
              </a:buClr>
              <a:buSzPts val="1800"/>
              <a:buFont typeface="Noto Sans Symbols"/>
              <a:buNone/>
            </a:pPr>
            <a:endParaRPr sz="18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Holistic assessment</a:t>
            </a:r>
            <a:endParaRPr/>
          </a:p>
          <a:p>
            <a:pPr marL="285750" marR="0" lvl="0" indent="-171450" algn="l" rtl="0">
              <a:spcBef>
                <a:spcPts val="0"/>
              </a:spcBef>
              <a:spcAft>
                <a:spcPts val="0"/>
              </a:spcAft>
              <a:buClr>
                <a:schemeClr val="dk1"/>
              </a:buClr>
              <a:buSzPts val="1800"/>
              <a:buFont typeface="Noto Sans Symbols"/>
              <a:buNone/>
            </a:pPr>
            <a:endParaRPr sz="1800">
              <a:solidFill>
                <a:schemeClr val="lt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51" name="Google Shape;151;p5"/>
          <p:cNvSpPr/>
          <p:nvPr/>
        </p:nvSpPr>
        <p:spPr>
          <a:xfrm>
            <a:off x="4467549" y="2025314"/>
            <a:ext cx="3226085" cy="738491"/>
          </a:xfrm>
          <a:prstGeom prst="flowChartOffpageConnector">
            <a:avLst/>
          </a:prstGeom>
          <a:solidFill>
            <a:schemeClr val="lt1"/>
          </a:solidFill>
          <a:ln w="12700" cap="flat" cmpd="sng">
            <a:solidFill>
              <a:srgbClr val="00AB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0AB88"/>
                </a:solidFill>
                <a:latin typeface="Calibri"/>
                <a:ea typeface="Calibri"/>
                <a:cs typeface="Calibri"/>
                <a:sym typeface="Calibri"/>
              </a:rPr>
              <a:t>HOW TO LEARN</a:t>
            </a:r>
            <a:endParaRPr sz="2400" b="1">
              <a:solidFill>
                <a:srgbClr val="00AB88"/>
              </a:solidFill>
              <a:latin typeface="Calibri"/>
              <a:ea typeface="Calibri"/>
              <a:cs typeface="Calibri"/>
              <a:sym typeface="Calibri"/>
            </a:endParaRPr>
          </a:p>
        </p:txBody>
      </p:sp>
      <p:sp>
        <p:nvSpPr>
          <p:cNvPr id="152" name="Google Shape;152;p5"/>
          <p:cNvSpPr txBox="1"/>
          <p:nvPr/>
        </p:nvSpPr>
        <p:spPr>
          <a:xfrm>
            <a:off x="8133713" y="2446076"/>
            <a:ext cx="3226085" cy="3200876"/>
          </a:xfrm>
          <a:prstGeom prst="rect">
            <a:avLst/>
          </a:prstGeom>
          <a:solidFill>
            <a:srgbClr val="48AD3A"/>
          </a:solid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1"/>
              </a:buClr>
              <a:buSzPts val="1800"/>
              <a:buFont typeface="Noto Sans Symbols"/>
              <a:buNone/>
            </a:pPr>
            <a:endParaRPr sz="1800">
              <a:solidFill>
                <a:schemeClr val="lt1"/>
              </a:solidFill>
              <a:latin typeface="Calibri"/>
              <a:ea typeface="Calibri"/>
              <a:cs typeface="Calibri"/>
              <a:sym typeface="Calibri"/>
            </a:endParaRPr>
          </a:p>
          <a:p>
            <a:pPr marL="285750" marR="0" lvl="0" indent="-285750" algn="l" rtl="0">
              <a:spcBef>
                <a:spcPts val="120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Schools through a whole institution approach</a:t>
            </a:r>
            <a:endParaRPr/>
          </a:p>
          <a:p>
            <a:pPr marL="285750" marR="0" lvl="0" indent="-285750" algn="l" rtl="0">
              <a:spcBef>
                <a:spcPts val="120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Communities through public awareness campaigns</a:t>
            </a:r>
            <a:endParaRPr/>
          </a:p>
          <a:p>
            <a:pPr marL="285750" marR="0" lvl="0" indent="-285750" algn="l" rtl="0">
              <a:spcBef>
                <a:spcPts val="120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Nature-based museums and UNESCO-designated sites</a:t>
            </a:r>
            <a:endParaRPr/>
          </a:p>
          <a:p>
            <a:pPr marL="285750" marR="0" lvl="0" indent="-285750" algn="l" rtl="0">
              <a:spcBef>
                <a:spcPts val="120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Youth-created social movements</a:t>
            </a:r>
            <a:endParaRPr/>
          </a:p>
        </p:txBody>
      </p:sp>
      <p:sp>
        <p:nvSpPr>
          <p:cNvPr id="153" name="Google Shape;153;p5"/>
          <p:cNvSpPr/>
          <p:nvPr/>
        </p:nvSpPr>
        <p:spPr>
          <a:xfrm>
            <a:off x="8133713" y="2049144"/>
            <a:ext cx="3226085" cy="738491"/>
          </a:xfrm>
          <a:prstGeom prst="flowChartOffpageConnector">
            <a:avLst/>
          </a:prstGeom>
          <a:solidFill>
            <a:schemeClr val="lt1"/>
          </a:solidFill>
          <a:ln w="12700" cap="flat" cmpd="sng">
            <a:solidFill>
              <a:srgbClr val="48AD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48AD3A"/>
                </a:solidFill>
                <a:latin typeface="Calibri"/>
                <a:ea typeface="Calibri"/>
                <a:cs typeface="Calibri"/>
                <a:sym typeface="Calibri"/>
              </a:rPr>
              <a:t>WHERE TO LEARN</a:t>
            </a:r>
            <a:endParaRPr sz="2400" b="1">
              <a:solidFill>
                <a:srgbClr val="48AD3A"/>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1323fa8233_1_4"/>
          <p:cNvSpPr txBox="1">
            <a:spLocks noGrp="1"/>
          </p:cNvSpPr>
          <p:nvPr>
            <p:ph type="ctrTitle"/>
          </p:nvPr>
        </p:nvSpPr>
        <p:spPr>
          <a:xfrm>
            <a:off x="420897" y="151609"/>
            <a:ext cx="11350200" cy="455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US" sz="3200"/>
              <a:t>Greening curriculum guidance: structure and content</a:t>
            </a:r>
            <a:endParaRPr/>
          </a:p>
        </p:txBody>
      </p:sp>
      <p:sp>
        <p:nvSpPr>
          <p:cNvPr id="160" name="Google Shape;160;g31323fa8233_1_4"/>
          <p:cNvSpPr txBox="1">
            <a:spLocks noGrp="1"/>
          </p:cNvSpPr>
          <p:nvPr>
            <p:ph type="body" idx="2"/>
          </p:nvPr>
        </p:nvSpPr>
        <p:spPr>
          <a:xfrm>
            <a:off x="4438321" y="6314104"/>
            <a:ext cx="3255300" cy="223500"/>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Clr>
                <a:srgbClr val="5DAE89"/>
              </a:buClr>
              <a:buSzPts val="900"/>
              <a:buNone/>
            </a:pPr>
            <a:endParaRPr/>
          </a:p>
        </p:txBody>
      </p:sp>
      <p:sp>
        <p:nvSpPr>
          <p:cNvPr id="161" name="Google Shape;161;g31323fa8233_1_4"/>
          <p:cNvSpPr/>
          <p:nvPr/>
        </p:nvSpPr>
        <p:spPr>
          <a:xfrm>
            <a:off x="420897" y="1124712"/>
            <a:ext cx="3816600" cy="1005900"/>
          </a:xfrm>
          <a:prstGeom prst="downArrowCallout">
            <a:avLst>
              <a:gd name="adj1" fmla="val 25000"/>
              <a:gd name="adj2" fmla="val 25000"/>
              <a:gd name="adj3" fmla="val 25000"/>
              <a:gd name="adj4" fmla="val 64977"/>
            </a:avLst>
          </a:prstGeom>
          <a:solidFill>
            <a:srgbClr val="0056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Concept </a:t>
            </a:r>
            <a:endParaRPr/>
          </a:p>
        </p:txBody>
      </p:sp>
      <p:sp>
        <p:nvSpPr>
          <p:cNvPr id="162" name="Google Shape;162;g31323fa8233_1_4"/>
          <p:cNvSpPr/>
          <p:nvPr/>
        </p:nvSpPr>
        <p:spPr>
          <a:xfrm>
            <a:off x="420896" y="2130552"/>
            <a:ext cx="3816600" cy="1005900"/>
          </a:xfrm>
          <a:prstGeom prst="downArrowCallout">
            <a:avLst>
              <a:gd name="adj1" fmla="val 25000"/>
              <a:gd name="adj2" fmla="val 25000"/>
              <a:gd name="adj3" fmla="val 25000"/>
              <a:gd name="adj4" fmla="val 64977"/>
            </a:avLst>
          </a:prstGeom>
          <a:solidFill>
            <a:srgbClr val="00AB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Topic </a:t>
            </a:r>
            <a:endParaRPr/>
          </a:p>
        </p:txBody>
      </p:sp>
      <p:sp>
        <p:nvSpPr>
          <p:cNvPr id="163" name="Google Shape;163;g31323fa8233_1_4"/>
          <p:cNvSpPr/>
          <p:nvPr/>
        </p:nvSpPr>
        <p:spPr>
          <a:xfrm>
            <a:off x="420895" y="3136392"/>
            <a:ext cx="3816600" cy="1005900"/>
          </a:xfrm>
          <a:prstGeom prst="downArrowCallout">
            <a:avLst>
              <a:gd name="adj1" fmla="val 25000"/>
              <a:gd name="adj2" fmla="val 25000"/>
              <a:gd name="adj3" fmla="val 25000"/>
              <a:gd name="adj4" fmla="val 64977"/>
            </a:avLst>
          </a:prstGeom>
          <a:solidFill>
            <a:srgbClr val="48AC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Key Idea </a:t>
            </a:r>
            <a:endParaRPr/>
          </a:p>
        </p:txBody>
      </p:sp>
      <p:sp>
        <p:nvSpPr>
          <p:cNvPr id="164" name="Google Shape;164;g31323fa8233_1_4"/>
          <p:cNvSpPr/>
          <p:nvPr/>
        </p:nvSpPr>
        <p:spPr>
          <a:xfrm>
            <a:off x="420894" y="4169664"/>
            <a:ext cx="3816600" cy="5670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Expected learning outcomes</a:t>
            </a:r>
            <a:endParaRPr/>
          </a:p>
        </p:txBody>
      </p:sp>
      <p:sp>
        <p:nvSpPr>
          <p:cNvPr id="165" name="Google Shape;165;g31323fa8233_1_4"/>
          <p:cNvSpPr/>
          <p:nvPr/>
        </p:nvSpPr>
        <p:spPr>
          <a:xfrm>
            <a:off x="420894" y="4782312"/>
            <a:ext cx="1079100" cy="5670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Cognitive</a:t>
            </a:r>
            <a:endParaRPr/>
          </a:p>
        </p:txBody>
      </p:sp>
      <p:sp>
        <p:nvSpPr>
          <p:cNvPr id="166" name="Google Shape;166;g31323fa8233_1_4"/>
          <p:cNvSpPr/>
          <p:nvPr/>
        </p:nvSpPr>
        <p:spPr>
          <a:xfrm>
            <a:off x="1591272" y="4782312"/>
            <a:ext cx="1286700" cy="5670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Social and emotional </a:t>
            </a:r>
            <a:endParaRPr/>
          </a:p>
        </p:txBody>
      </p:sp>
      <p:sp>
        <p:nvSpPr>
          <p:cNvPr id="167" name="Google Shape;167;g31323fa8233_1_4"/>
          <p:cNvSpPr/>
          <p:nvPr/>
        </p:nvSpPr>
        <p:spPr>
          <a:xfrm>
            <a:off x="2950733" y="4782312"/>
            <a:ext cx="1286700" cy="5670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Behavioral</a:t>
            </a:r>
            <a:endParaRPr/>
          </a:p>
        </p:txBody>
      </p:sp>
      <p:sp>
        <p:nvSpPr>
          <p:cNvPr id="168" name="Google Shape;168;g31323fa8233_1_4"/>
          <p:cNvSpPr/>
          <p:nvPr/>
        </p:nvSpPr>
        <p:spPr>
          <a:xfrm>
            <a:off x="4301213" y="4189051"/>
            <a:ext cx="1079100" cy="2103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5-8 years</a:t>
            </a:r>
            <a:endParaRPr/>
          </a:p>
        </p:txBody>
      </p:sp>
      <p:sp>
        <p:nvSpPr>
          <p:cNvPr id="169" name="Google Shape;169;g31323fa8233_1_4"/>
          <p:cNvSpPr/>
          <p:nvPr/>
        </p:nvSpPr>
        <p:spPr>
          <a:xfrm>
            <a:off x="4301213" y="4423366"/>
            <a:ext cx="1079100" cy="2103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9-12 years</a:t>
            </a:r>
            <a:endParaRPr/>
          </a:p>
        </p:txBody>
      </p:sp>
      <p:sp>
        <p:nvSpPr>
          <p:cNvPr id="170" name="Google Shape;170;g31323fa8233_1_4"/>
          <p:cNvSpPr/>
          <p:nvPr/>
        </p:nvSpPr>
        <p:spPr>
          <a:xfrm>
            <a:off x="4301210" y="4657681"/>
            <a:ext cx="1079100" cy="2103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13-15 years</a:t>
            </a:r>
            <a:endParaRPr/>
          </a:p>
        </p:txBody>
      </p:sp>
      <p:sp>
        <p:nvSpPr>
          <p:cNvPr id="171" name="Google Shape;171;g31323fa8233_1_4"/>
          <p:cNvSpPr/>
          <p:nvPr/>
        </p:nvSpPr>
        <p:spPr>
          <a:xfrm>
            <a:off x="4301210" y="4891996"/>
            <a:ext cx="1079100" cy="2103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16-18 years</a:t>
            </a:r>
            <a:endParaRPr/>
          </a:p>
        </p:txBody>
      </p:sp>
      <p:sp>
        <p:nvSpPr>
          <p:cNvPr id="172" name="Google Shape;172;g31323fa8233_1_4"/>
          <p:cNvSpPr/>
          <p:nvPr/>
        </p:nvSpPr>
        <p:spPr>
          <a:xfrm>
            <a:off x="4301211" y="5126312"/>
            <a:ext cx="1079100" cy="2103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18+ years</a:t>
            </a:r>
            <a:endParaRPr/>
          </a:p>
        </p:txBody>
      </p:sp>
      <p:sp>
        <p:nvSpPr>
          <p:cNvPr id="173" name="Google Shape;173;g31323fa8233_1_4"/>
          <p:cNvSpPr/>
          <p:nvPr/>
        </p:nvSpPr>
        <p:spPr>
          <a:xfrm>
            <a:off x="6580905" y="1124712"/>
            <a:ext cx="3816600" cy="1005900"/>
          </a:xfrm>
          <a:prstGeom prst="downArrowCallout">
            <a:avLst>
              <a:gd name="adj1" fmla="val 25000"/>
              <a:gd name="adj2" fmla="val 25000"/>
              <a:gd name="adj3" fmla="val 25000"/>
              <a:gd name="adj4" fmla="val 64977"/>
            </a:avLst>
          </a:prstGeom>
          <a:solidFill>
            <a:srgbClr val="0056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Concept 1: Climate science </a:t>
            </a:r>
            <a:endParaRPr/>
          </a:p>
        </p:txBody>
      </p:sp>
      <p:sp>
        <p:nvSpPr>
          <p:cNvPr id="174" name="Google Shape;174;g31323fa8233_1_4"/>
          <p:cNvSpPr/>
          <p:nvPr/>
        </p:nvSpPr>
        <p:spPr>
          <a:xfrm>
            <a:off x="6580904" y="2130552"/>
            <a:ext cx="3816600" cy="1005900"/>
          </a:xfrm>
          <a:prstGeom prst="downArrowCallout">
            <a:avLst>
              <a:gd name="adj1" fmla="val 25000"/>
              <a:gd name="adj2" fmla="val 25000"/>
              <a:gd name="adj3" fmla="val 25000"/>
              <a:gd name="adj4" fmla="val 64977"/>
            </a:avLst>
          </a:prstGeom>
          <a:solidFill>
            <a:srgbClr val="00AB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Topic 1.4 – The water cycle </a:t>
            </a:r>
            <a:endParaRPr/>
          </a:p>
        </p:txBody>
      </p:sp>
      <p:sp>
        <p:nvSpPr>
          <p:cNvPr id="175" name="Google Shape;175;g31323fa8233_1_4"/>
          <p:cNvSpPr/>
          <p:nvPr/>
        </p:nvSpPr>
        <p:spPr>
          <a:xfrm>
            <a:off x="6580903" y="3136392"/>
            <a:ext cx="3816600" cy="1005900"/>
          </a:xfrm>
          <a:prstGeom prst="downArrowCallout">
            <a:avLst>
              <a:gd name="adj1" fmla="val 25000"/>
              <a:gd name="adj2" fmla="val 25000"/>
              <a:gd name="adj3" fmla="val 25000"/>
              <a:gd name="adj4" fmla="val 64977"/>
            </a:avLst>
          </a:prstGeom>
          <a:solidFill>
            <a:srgbClr val="48AC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Key Idea: Water is important for humans, animals and plants  </a:t>
            </a:r>
            <a:endParaRPr/>
          </a:p>
        </p:txBody>
      </p:sp>
      <p:sp>
        <p:nvSpPr>
          <p:cNvPr id="176" name="Google Shape;176;g31323fa8233_1_4"/>
          <p:cNvSpPr/>
          <p:nvPr/>
        </p:nvSpPr>
        <p:spPr>
          <a:xfrm>
            <a:off x="6580902" y="4169664"/>
            <a:ext cx="3816600" cy="3978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Learners will be able to:</a:t>
            </a:r>
            <a:endParaRPr/>
          </a:p>
        </p:txBody>
      </p:sp>
      <p:sp>
        <p:nvSpPr>
          <p:cNvPr id="177" name="Google Shape;177;g31323fa8233_1_4"/>
          <p:cNvSpPr/>
          <p:nvPr/>
        </p:nvSpPr>
        <p:spPr>
          <a:xfrm>
            <a:off x="6580902" y="4594882"/>
            <a:ext cx="1079100" cy="4296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Cognitive</a:t>
            </a:r>
            <a:endParaRPr/>
          </a:p>
        </p:txBody>
      </p:sp>
      <p:sp>
        <p:nvSpPr>
          <p:cNvPr id="178" name="Google Shape;178;g31323fa8233_1_4"/>
          <p:cNvSpPr/>
          <p:nvPr/>
        </p:nvSpPr>
        <p:spPr>
          <a:xfrm>
            <a:off x="7751280" y="4594882"/>
            <a:ext cx="1286700" cy="4296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Social and emotional </a:t>
            </a:r>
            <a:endParaRPr/>
          </a:p>
        </p:txBody>
      </p:sp>
      <p:sp>
        <p:nvSpPr>
          <p:cNvPr id="179" name="Google Shape;179;g31323fa8233_1_4"/>
          <p:cNvSpPr/>
          <p:nvPr/>
        </p:nvSpPr>
        <p:spPr>
          <a:xfrm>
            <a:off x="9110741" y="4594882"/>
            <a:ext cx="1286700" cy="4296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Behavioral</a:t>
            </a:r>
            <a:endParaRPr/>
          </a:p>
        </p:txBody>
      </p:sp>
      <p:sp>
        <p:nvSpPr>
          <p:cNvPr id="180" name="Google Shape;180;g31323fa8233_1_4"/>
          <p:cNvSpPr/>
          <p:nvPr/>
        </p:nvSpPr>
        <p:spPr>
          <a:xfrm>
            <a:off x="10461221" y="4189051"/>
            <a:ext cx="1079100" cy="2103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5-8 years</a:t>
            </a:r>
            <a:endParaRPr/>
          </a:p>
        </p:txBody>
      </p:sp>
      <p:sp>
        <p:nvSpPr>
          <p:cNvPr id="181" name="Google Shape;181;g31323fa8233_1_4"/>
          <p:cNvSpPr txBox="1"/>
          <p:nvPr/>
        </p:nvSpPr>
        <p:spPr>
          <a:xfrm>
            <a:off x="6647688" y="786384"/>
            <a:ext cx="2240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rgbClr val="FF0000"/>
                </a:solidFill>
                <a:latin typeface="Calibri"/>
                <a:ea typeface="Calibri"/>
                <a:cs typeface="Calibri"/>
                <a:sym typeface="Calibri"/>
              </a:rPr>
              <a:t>Example:</a:t>
            </a:r>
            <a:endParaRPr sz="1800" b="1" i="1">
              <a:solidFill>
                <a:srgbClr val="FF0000"/>
              </a:solidFill>
              <a:latin typeface="Calibri"/>
              <a:ea typeface="Calibri"/>
              <a:cs typeface="Calibri"/>
              <a:sym typeface="Calibri"/>
            </a:endParaRPr>
          </a:p>
        </p:txBody>
      </p:sp>
      <p:sp>
        <p:nvSpPr>
          <p:cNvPr id="182" name="Google Shape;182;g31323fa8233_1_4"/>
          <p:cNvSpPr/>
          <p:nvPr/>
        </p:nvSpPr>
        <p:spPr>
          <a:xfrm>
            <a:off x="6580902" y="5053160"/>
            <a:ext cx="1079100" cy="1194600"/>
          </a:xfrm>
          <a:prstGeom prst="rect">
            <a:avLst/>
          </a:prstGeom>
          <a:solidFill>
            <a:srgbClr val="9E358A">
              <a:alpha val="22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explain that water makes up over half of the body and we need it daily</a:t>
            </a:r>
            <a:endParaRPr/>
          </a:p>
        </p:txBody>
      </p:sp>
      <p:sp>
        <p:nvSpPr>
          <p:cNvPr id="183" name="Google Shape;183;g31323fa8233_1_4"/>
          <p:cNvSpPr/>
          <p:nvPr/>
        </p:nvSpPr>
        <p:spPr>
          <a:xfrm>
            <a:off x="7751280" y="5053160"/>
            <a:ext cx="1286700" cy="1194600"/>
          </a:xfrm>
          <a:prstGeom prst="rect">
            <a:avLst/>
          </a:prstGeom>
          <a:solidFill>
            <a:srgbClr val="9E358A">
              <a:alpha val="22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Develop problem solving skills and care through a water-related story</a:t>
            </a:r>
            <a:endParaRPr/>
          </a:p>
        </p:txBody>
      </p:sp>
      <p:sp>
        <p:nvSpPr>
          <p:cNvPr id="184" name="Google Shape;184;g31323fa8233_1_4"/>
          <p:cNvSpPr/>
          <p:nvPr/>
        </p:nvSpPr>
        <p:spPr>
          <a:xfrm>
            <a:off x="9110741" y="5053160"/>
            <a:ext cx="1286700" cy="1194600"/>
          </a:xfrm>
          <a:prstGeom prst="rect">
            <a:avLst/>
          </a:prstGeom>
          <a:solidFill>
            <a:srgbClr val="9E358A">
              <a:alpha val="22750"/>
            </a:srgbClr>
          </a:solid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Watering plans</a:t>
            </a:r>
            <a:endParaRPr/>
          </a:p>
          <a:p>
            <a:pPr marL="171450" marR="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Conserve water by turning off taps</a:t>
            </a:r>
            <a:endParaRPr/>
          </a:p>
        </p:txBody>
      </p:sp>
      <p:sp>
        <p:nvSpPr>
          <p:cNvPr id="185" name="Google Shape;185;g31323fa8233_1_4"/>
          <p:cNvSpPr txBox="1"/>
          <p:nvPr/>
        </p:nvSpPr>
        <p:spPr>
          <a:xfrm>
            <a:off x="420900" y="5516850"/>
            <a:ext cx="5593800" cy="48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900">
                <a:solidFill>
                  <a:schemeClr val="dk1"/>
                </a:solidFill>
              </a:rPr>
              <a:t>* For </a:t>
            </a:r>
            <a:r>
              <a:rPr lang="en-US" sz="900" b="1">
                <a:solidFill>
                  <a:schemeClr val="dk1"/>
                </a:solidFill>
              </a:rPr>
              <a:t>Early Childhood (under 5 years old)</a:t>
            </a:r>
            <a:r>
              <a:rPr lang="en-US" sz="900">
                <a:solidFill>
                  <a:schemeClr val="dk1"/>
                </a:solidFill>
              </a:rPr>
              <a:t>, fostering a love for nature can be promoted through play and a positive, solutions-focused approach provided in the guide for 5-8 year-olds.</a:t>
            </a:r>
            <a:endParaRPr sz="900">
              <a:solidFill>
                <a:schemeClr val="dk1"/>
              </a:solidFill>
            </a:endParaRPr>
          </a:p>
        </p:txBody>
      </p:sp>
      <p:sp>
        <p:nvSpPr>
          <p:cNvPr id="186" name="Google Shape;186;g31323fa8233_1_4"/>
          <p:cNvSpPr/>
          <p:nvPr/>
        </p:nvSpPr>
        <p:spPr>
          <a:xfrm>
            <a:off x="4301213" y="3960451"/>
            <a:ext cx="1079100" cy="210300"/>
          </a:xfrm>
          <a:prstGeom prst="rect">
            <a:avLst/>
          </a:prstGeom>
          <a:solidFill>
            <a:srgbClr val="9E35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Under 5 year*</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ctrTitle"/>
          </p:nvPr>
        </p:nvSpPr>
        <p:spPr>
          <a:xfrm>
            <a:off x="420897" y="151609"/>
            <a:ext cx="11350193" cy="45540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US" sz="3200"/>
              <a:t>Greening curriculum guidance: 6 key concepts </a:t>
            </a:r>
            <a:endParaRPr/>
          </a:p>
        </p:txBody>
      </p:sp>
      <p:sp>
        <p:nvSpPr>
          <p:cNvPr id="193" name="Google Shape;193;p7"/>
          <p:cNvSpPr/>
          <p:nvPr/>
        </p:nvSpPr>
        <p:spPr>
          <a:xfrm>
            <a:off x="313765" y="1389533"/>
            <a:ext cx="3433479" cy="2492188"/>
          </a:xfrm>
          <a:prstGeom prst="roundRect">
            <a:avLst>
              <a:gd name="adj" fmla="val 16667"/>
            </a:avLst>
          </a:prstGeom>
          <a:solidFill>
            <a:srgbClr val="48AC3A"/>
          </a:solidFill>
          <a:ln>
            <a:noFill/>
          </a:ln>
        </p:spPr>
        <p:txBody>
          <a:bodyPr spcFirstLastPara="1" wrap="square" lIns="91425" tIns="45700" rIns="91425" bIns="45700" anchor="ctr" anchorCtr="0">
            <a:noAutofit/>
          </a:bodyPr>
          <a:lstStyle/>
          <a:p>
            <a:pPr marL="65405" marR="0" lvl="0" indent="0" algn="l" rtl="0">
              <a:spcBef>
                <a:spcPts val="0"/>
              </a:spcBef>
              <a:spcAft>
                <a:spcPts val="0"/>
              </a:spcAft>
              <a:buNone/>
            </a:pPr>
            <a:r>
              <a:rPr lang="en-US" sz="1800" b="1">
                <a:solidFill>
                  <a:srgbClr val="FFFFFF"/>
                </a:solidFill>
                <a:latin typeface="Calibri"/>
                <a:ea typeface="Calibri"/>
                <a:cs typeface="Calibri"/>
                <a:sym typeface="Calibri"/>
              </a:rPr>
              <a:t>CLIMATE SCIENCE</a:t>
            </a:r>
            <a:endParaRPr sz="1800" b="1">
              <a:solidFill>
                <a:schemeClr val="lt1"/>
              </a:solidFill>
              <a:latin typeface="Calibri"/>
              <a:ea typeface="Calibri"/>
              <a:cs typeface="Calibri"/>
              <a:sym typeface="Calibri"/>
            </a:endParaRPr>
          </a:p>
          <a:p>
            <a:pPr marL="64135" marR="0" lvl="0" indent="0" algn="l" rtl="0">
              <a:spcBef>
                <a:spcPts val="265"/>
              </a:spcBef>
              <a:spcAft>
                <a:spcPts val="0"/>
              </a:spcAft>
              <a:buNone/>
            </a:pPr>
            <a:r>
              <a:rPr lang="en-US" sz="1700">
                <a:solidFill>
                  <a:srgbClr val="FFFFFF"/>
                </a:solidFill>
                <a:latin typeface="Calibri"/>
                <a:ea typeface="Calibri"/>
                <a:cs typeface="Calibri"/>
                <a:sym typeface="Calibri"/>
              </a:rPr>
              <a:t>▶ Weather and Climate</a:t>
            </a:r>
            <a:endParaRPr sz="1700">
              <a:solidFill>
                <a:schemeClr val="lt1"/>
              </a:solidFill>
              <a:latin typeface="Calibri"/>
              <a:ea typeface="Calibri"/>
              <a:cs typeface="Calibri"/>
              <a:sym typeface="Calibri"/>
            </a:endParaRPr>
          </a:p>
          <a:p>
            <a:pPr marL="64135" marR="0" lvl="0" indent="0" algn="l" rtl="0">
              <a:spcBef>
                <a:spcPts val="45"/>
              </a:spcBef>
              <a:spcAft>
                <a:spcPts val="0"/>
              </a:spcAft>
              <a:buNone/>
            </a:pPr>
            <a:r>
              <a:rPr lang="en-US" sz="1700">
                <a:solidFill>
                  <a:srgbClr val="FFFFFF"/>
                </a:solidFill>
                <a:latin typeface="Calibri"/>
                <a:ea typeface="Calibri"/>
                <a:cs typeface="Calibri"/>
                <a:sym typeface="Calibri"/>
              </a:rPr>
              <a:t>▶ Greenhouse Gases</a:t>
            </a:r>
            <a:endParaRPr sz="1700">
              <a:solidFill>
                <a:schemeClr val="lt1"/>
              </a:solidFill>
              <a:latin typeface="Calibri"/>
              <a:ea typeface="Calibri"/>
              <a:cs typeface="Calibri"/>
              <a:sym typeface="Calibri"/>
            </a:endParaRPr>
          </a:p>
          <a:p>
            <a:pPr marL="64135" marR="0" lvl="0" indent="0" algn="l" rtl="0">
              <a:spcBef>
                <a:spcPts val="45"/>
              </a:spcBef>
              <a:spcAft>
                <a:spcPts val="0"/>
              </a:spcAft>
              <a:buNone/>
            </a:pPr>
            <a:r>
              <a:rPr lang="en-US" sz="1700">
                <a:solidFill>
                  <a:srgbClr val="FFFFFF"/>
                </a:solidFill>
                <a:latin typeface="Calibri"/>
                <a:ea typeface="Calibri"/>
                <a:cs typeface="Calibri"/>
                <a:sym typeface="Calibri"/>
              </a:rPr>
              <a:t>▶ Carbon Cycle</a:t>
            </a:r>
            <a:endParaRPr sz="1700">
              <a:solidFill>
                <a:schemeClr val="lt1"/>
              </a:solidFill>
              <a:latin typeface="Calibri"/>
              <a:ea typeface="Calibri"/>
              <a:cs typeface="Calibri"/>
              <a:sym typeface="Calibri"/>
            </a:endParaRPr>
          </a:p>
          <a:p>
            <a:pPr marL="64135" marR="0" lvl="0" indent="0" algn="l" rtl="0">
              <a:spcBef>
                <a:spcPts val="50"/>
              </a:spcBef>
              <a:spcAft>
                <a:spcPts val="0"/>
              </a:spcAft>
              <a:buNone/>
            </a:pPr>
            <a:r>
              <a:rPr lang="en-US" sz="1700">
                <a:solidFill>
                  <a:srgbClr val="FFFFFF"/>
                </a:solidFill>
                <a:latin typeface="Calibri"/>
                <a:ea typeface="Calibri"/>
                <a:cs typeface="Calibri"/>
                <a:sym typeface="Calibri"/>
              </a:rPr>
              <a:t>▶ Water Cycle</a:t>
            </a:r>
            <a:endParaRPr sz="1700">
              <a:solidFill>
                <a:schemeClr val="lt1"/>
              </a:solidFill>
              <a:latin typeface="Calibri"/>
              <a:ea typeface="Calibri"/>
              <a:cs typeface="Calibri"/>
              <a:sym typeface="Calibri"/>
            </a:endParaRPr>
          </a:p>
          <a:p>
            <a:pPr marL="64135" marR="0" lvl="0" indent="0" algn="l" rtl="0">
              <a:spcBef>
                <a:spcPts val="45"/>
              </a:spcBef>
              <a:spcAft>
                <a:spcPts val="0"/>
              </a:spcAft>
              <a:buNone/>
            </a:pPr>
            <a:r>
              <a:rPr lang="en-US" sz="1700">
                <a:solidFill>
                  <a:srgbClr val="FFFFFF"/>
                </a:solidFill>
                <a:latin typeface="Calibri"/>
                <a:ea typeface="Calibri"/>
                <a:cs typeface="Calibri"/>
                <a:sym typeface="Calibri"/>
              </a:rPr>
              <a:t>▶ Pollution</a:t>
            </a:r>
            <a:endParaRPr sz="1700">
              <a:solidFill>
                <a:schemeClr val="lt1"/>
              </a:solidFill>
              <a:latin typeface="Calibri"/>
              <a:ea typeface="Calibri"/>
              <a:cs typeface="Calibri"/>
              <a:sym typeface="Calibri"/>
            </a:endParaRPr>
          </a:p>
          <a:p>
            <a:pPr marL="64135" marR="0" lvl="0" indent="0" algn="l" rtl="0">
              <a:spcBef>
                <a:spcPts val="45"/>
              </a:spcBef>
              <a:spcAft>
                <a:spcPts val="0"/>
              </a:spcAft>
              <a:buNone/>
            </a:pPr>
            <a:r>
              <a:rPr lang="en-US" sz="1700">
                <a:solidFill>
                  <a:srgbClr val="FFFFFF"/>
                </a:solidFill>
                <a:latin typeface="Calibri"/>
                <a:ea typeface="Calibri"/>
                <a:cs typeface="Calibri"/>
                <a:sym typeface="Calibri"/>
              </a:rPr>
              <a:t>▶ Renewable Energy</a:t>
            </a:r>
            <a:endParaRPr sz="1700">
              <a:solidFill>
                <a:schemeClr val="lt1"/>
              </a:solidFill>
              <a:latin typeface="Calibri"/>
              <a:ea typeface="Calibri"/>
              <a:cs typeface="Calibri"/>
              <a:sym typeface="Calibri"/>
            </a:endParaRPr>
          </a:p>
        </p:txBody>
      </p:sp>
      <p:sp>
        <p:nvSpPr>
          <p:cNvPr id="194" name="Google Shape;194;p7"/>
          <p:cNvSpPr/>
          <p:nvPr/>
        </p:nvSpPr>
        <p:spPr>
          <a:xfrm>
            <a:off x="3962397" y="1389533"/>
            <a:ext cx="3532095" cy="2492188"/>
          </a:xfrm>
          <a:prstGeom prst="roundRect">
            <a:avLst>
              <a:gd name="adj" fmla="val 16667"/>
            </a:avLst>
          </a:prstGeom>
          <a:solidFill>
            <a:srgbClr val="00B0EB"/>
          </a:solidFill>
          <a:ln>
            <a:noFill/>
          </a:ln>
        </p:spPr>
        <p:txBody>
          <a:bodyPr spcFirstLastPara="1" wrap="square" lIns="91425" tIns="45700" rIns="91425" bIns="45700" anchor="ctr" anchorCtr="0">
            <a:noAutofit/>
          </a:bodyPr>
          <a:lstStyle/>
          <a:p>
            <a:pPr marL="65405" marR="0" lvl="0" indent="0" algn="l" rtl="0">
              <a:spcBef>
                <a:spcPts val="0"/>
              </a:spcBef>
              <a:spcAft>
                <a:spcPts val="0"/>
              </a:spcAft>
              <a:buNone/>
            </a:pPr>
            <a:r>
              <a:rPr lang="en-US" sz="1800" b="1">
                <a:solidFill>
                  <a:srgbClr val="FFFFFF"/>
                </a:solidFill>
                <a:latin typeface="Calibri"/>
                <a:ea typeface="Calibri"/>
                <a:cs typeface="Calibri"/>
                <a:sym typeface="Calibri"/>
              </a:rPr>
              <a:t>CLIMATE JUSTICE</a:t>
            </a:r>
            <a:endParaRPr sz="1800" b="1">
              <a:solidFill>
                <a:schemeClr val="lt1"/>
              </a:solidFill>
              <a:latin typeface="Calibri"/>
              <a:ea typeface="Calibri"/>
              <a:cs typeface="Calibri"/>
              <a:sym typeface="Calibri"/>
            </a:endParaRPr>
          </a:p>
          <a:p>
            <a:pPr marL="244475" marR="426719" lvl="0" indent="-180340" algn="l" rtl="0">
              <a:lnSpc>
                <a:spcPct val="93000"/>
              </a:lnSpc>
              <a:spcBef>
                <a:spcPts val="330"/>
              </a:spcBef>
              <a:spcAft>
                <a:spcPts val="0"/>
              </a:spcAft>
              <a:buNone/>
            </a:pPr>
            <a:r>
              <a:rPr lang="en-US" sz="1700">
                <a:solidFill>
                  <a:srgbClr val="FFFFFF"/>
                </a:solidFill>
                <a:latin typeface="Calibri"/>
                <a:ea typeface="Calibri"/>
                <a:cs typeface="Calibri"/>
                <a:sym typeface="Calibri"/>
              </a:rPr>
              <a:t>▶ Contemporary Manifestations</a:t>
            </a:r>
            <a:endParaRPr sz="1700">
              <a:solidFill>
                <a:schemeClr val="lt1"/>
              </a:solidFill>
              <a:latin typeface="Calibri"/>
              <a:ea typeface="Calibri"/>
              <a:cs typeface="Calibri"/>
              <a:sym typeface="Calibri"/>
            </a:endParaRPr>
          </a:p>
          <a:p>
            <a:pPr marL="64135" marR="0" lvl="0" indent="0" algn="l" rtl="0">
              <a:spcBef>
                <a:spcPts val="280"/>
              </a:spcBef>
              <a:spcAft>
                <a:spcPts val="0"/>
              </a:spcAft>
              <a:buNone/>
            </a:pPr>
            <a:r>
              <a:rPr lang="en-US" sz="1700">
                <a:solidFill>
                  <a:srgbClr val="FFFFFF"/>
                </a:solidFill>
                <a:latin typeface="Calibri"/>
                <a:ea typeface="Calibri"/>
                <a:cs typeface="Calibri"/>
                <a:sym typeface="Calibri"/>
              </a:rPr>
              <a:t>▶ Social Determinants</a:t>
            </a:r>
            <a:endParaRPr sz="1700">
              <a:solidFill>
                <a:schemeClr val="lt1"/>
              </a:solidFill>
              <a:latin typeface="Calibri"/>
              <a:ea typeface="Calibri"/>
              <a:cs typeface="Calibri"/>
              <a:sym typeface="Calibri"/>
            </a:endParaRPr>
          </a:p>
          <a:p>
            <a:pPr marL="244475" marR="0" lvl="0" indent="-180340" algn="l" rtl="0">
              <a:lnSpc>
                <a:spcPct val="93000"/>
              </a:lnSpc>
              <a:spcBef>
                <a:spcPts val="115"/>
              </a:spcBef>
              <a:spcAft>
                <a:spcPts val="0"/>
              </a:spcAft>
              <a:buNone/>
            </a:pPr>
            <a:r>
              <a:rPr lang="en-US" sz="1700">
                <a:solidFill>
                  <a:srgbClr val="FFFFFF"/>
                </a:solidFill>
                <a:latin typeface="Calibri"/>
                <a:ea typeface="Calibri"/>
                <a:cs typeface="Calibri"/>
                <a:sym typeface="Calibri"/>
              </a:rPr>
              <a:t>▶ Historic Economic and Political Processes</a:t>
            </a:r>
            <a:endParaRPr sz="1700">
              <a:solidFill>
                <a:schemeClr val="lt1"/>
              </a:solidFill>
              <a:latin typeface="Calibri"/>
              <a:ea typeface="Calibri"/>
              <a:cs typeface="Calibri"/>
              <a:sym typeface="Calibri"/>
            </a:endParaRPr>
          </a:p>
          <a:p>
            <a:pPr marL="64135" marR="0" lvl="0" indent="0" algn="l" rtl="0">
              <a:spcBef>
                <a:spcPts val="280"/>
              </a:spcBef>
              <a:spcAft>
                <a:spcPts val="0"/>
              </a:spcAft>
              <a:buNone/>
            </a:pPr>
            <a:r>
              <a:rPr lang="en-US" sz="1700">
                <a:solidFill>
                  <a:srgbClr val="FFFFFF"/>
                </a:solidFill>
                <a:latin typeface="Calibri"/>
                <a:ea typeface="Calibri"/>
                <a:cs typeface="Calibri"/>
                <a:sym typeface="Calibri"/>
              </a:rPr>
              <a:t>▶ Transformed Futures</a:t>
            </a:r>
            <a:endParaRPr sz="1700">
              <a:solidFill>
                <a:schemeClr val="lt1"/>
              </a:solidFill>
              <a:latin typeface="Calibri"/>
              <a:ea typeface="Calibri"/>
              <a:cs typeface="Calibri"/>
              <a:sym typeface="Calibri"/>
            </a:endParaRPr>
          </a:p>
        </p:txBody>
      </p:sp>
      <p:sp>
        <p:nvSpPr>
          <p:cNvPr id="195" name="Google Shape;195;p7"/>
          <p:cNvSpPr/>
          <p:nvPr/>
        </p:nvSpPr>
        <p:spPr>
          <a:xfrm>
            <a:off x="7718610" y="1389533"/>
            <a:ext cx="3989725" cy="2492188"/>
          </a:xfrm>
          <a:prstGeom prst="roundRect">
            <a:avLst>
              <a:gd name="adj" fmla="val 16667"/>
            </a:avLst>
          </a:prstGeom>
          <a:solidFill>
            <a:srgbClr val="EB619F"/>
          </a:solidFill>
          <a:ln>
            <a:noFill/>
          </a:ln>
        </p:spPr>
        <p:txBody>
          <a:bodyPr spcFirstLastPara="1" wrap="square" lIns="91425" tIns="45700" rIns="91425" bIns="45700" anchor="ctr" anchorCtr="0">
            <a:noAutofit/>
          </a:bodyPr>
          <a:lstStyle/>
          <a:p>
            <a:pPr marL="65405" marR="0" lvl="0" indent="0" algn="l" rtl="0">
              <a:spcBef>
                <a:spcPts val="0"/>
              </a:spcBef>
              <a:spcAft>
                <a:spcPts val="0"/>
              </a:spcAft>
              <a:buNone/>
            </a:pPr>
            <a:r>
              <a:rPr lang="en-US" sz="1800" b="1">
                <a:solidFill>
                  <a:srgbClr val="FFFFFF"/>
                </a:solidFill>
                <a:latin typeface="Calibri"/>
                <a:ea typeface="Calibri"/>
                <a:cs typeface="Calibri"/>
                <a:sym typeface="Calibri"/>
              </a:rPr>
              <a:t>POST-CARBON ECONOMIES</a:t>
            </a:r>
            <a:endParaRPr sz="1800" b="1">
              <a:solidFill>
                <a:schemeClr val="lt1"/>
              </a:solidFill>
              <a:latin typeface="Calibri"/>
              <a:ea typeface="Calibri"/>
              <a:cs typeface="Calibri"/>
              <a:sym typeface="Calibri"/>
            </a:endParaRPr>
          </a:p>
          <a:p>
            <a:pPr marL="244475" marR="0" lvl="0" indent="-180340" algn="l" rtl="0">
              <a:lnSpc>
                <a:spcPct val="93000"/>
              </a:lnSpc>
              <a:spcBef>
                <a:spcPts val="330"/>
              </a:spcBef>
              <a:spcAft>
                <a:spcPts val="0"/>
              </a:spcAft>
              <a:buNone/>
            </a:pPr>
            <a:r>
              <a:rPr lang="en-US" sz="1700">
                <a:solidFill>
                  <a:srgbClr val="FFFFFF"/>
                </a:solidFill>
                <a:latin typeface="Calibri"/>
                <a:ea typeface="Calibri"/>
                <a:cs typeface="Calibri"/>
                <a:sym typeface="Calibri"/>
              </a:rPr>
              <a:t>▶ Economic Growth and Development</a:t>
            </a:r>
            <a:endParaRPr sz="1700">
              <a:solidFill>
                <a:schemeClr val="lt1"/>
              </a:solidFill>
              <a:latin typeface="Calibri"/>
              <a:ea typeface="Calibri"/>
              <a:cs typeface="Calibri"/>
              <a:sym typeface="Calibri"/>
            </a:endParaRPr>
          </a:p>
          <a:p>
            <a:pPr marL="64135" marR="0" lvl="0" indent="0" algn="l" rtl="0">
              <a:spcBef>
                <a:spcPts val="280"/>
              </a:spcBef>
              <a:spcAft>
                <a:spcPts val="0"/>
              </a:spcAft>
              <a:buNone/>
            </a:pPr>
            <a:r>
              <a:rPr lang="en-US" sz="1700">
                <a:solidFill>
                  <a:srgbClr val="FFFFFF"/>
                </a:solidFill>
                <a:latin typeface="Calibri"/>
                <a:ea typeface="Calibri"/>
                <a:cs typeface="Calibri"/>
                <a:sym typeface="Calibri"/>
              </a:rPr>
              <a:t>▶ Circular Economy</a:t>
            </a:r>
            <a:endParaRPr sz="1700">
              <a:solidFill>
                <a:schemeClr val="lt1"/>
              </a:solidFill>
              <a:latin typeface="Calibri"/>
              <a:ea typeface="Calibri"/>
              <a:cs typeface="Calibri"/>
              <a:sym typeface="Calibri"/>
            </a:endParaRPr>
          </a:p>
          <a:p>
            <a:pPr marL="244475" marR="0" lvl="0" indent="-180340" algn="l" rtl="0">
              <a:lnSpc>
                <a:spcPct val="93000"/>
              </a:lnSpc>
              <a:spcBef>
                <a:spcPts val="115"/>
              </a:spcBef>
              <a:spcAft>
                <a:spcPts val="0"/>
              </a:spcAft>
              <a:buNone/>
            </a:pPr>
            <a:r>
              <a:rPr lang="en-US" sz="1700">
                <a:solidFill>
                  <a:srgbClr val="FFFFFF"/>
                </a:solidFill>
                <a:latin typeface="Calibri"/>
                <a:ea typeface="Calibri"/>
                <a:cs typeface="Calibri"/>
                <a:sym typeface="Calibri"/>
              </a:rPr>
              <a:t>▶ Climate Change and Economics</a:t>
            </a:r>
            <a:endParaRPr sz="1700">
              <a:solidFill>
                <a:schemeClr val="lt1"/>
              </a:solidFill>
              <a:latin typeface="Calibri"/>
              <a:ea typeface="Calibri"/>
              <a:cs typeface="Calibri"/>
              <a:sym typeface="Calibri"/>
            </a:endParaRPr>
          </a:p>
          <a:p>
            <a:pPr marL="64135" marR="0" lvl="0" indent="0" algn="l" rtl="0">
              <a:spcBef>
                <a:spcPts val="280"/>
              </a:spcBef>
              <a:spcAft>
                <a:spcPts val="0"/>
              </a:spcAft>
              <a:buNone/>
            </a:pPr>
            <a:r>
              <a:rPr lang="en-US" sz="1700">
                <a:solidFill>
                  <a:srgbClr val="FFFFFF"/>
                </a:solidFill>
                <a:latin typeface="Calibri"/>
                <a:ea typeface="Calibri"/>
                <a:cs typeface="Calibri"/>
                <a:sym typeface="Calibri"/>
              </a:rPr>
              <a:t>▶ Energy and Emissions</a:t>
            </a:r>
            <a:endParaRPr sz="1700">
              <a:solidFill>
                <a:schemeClr val="lt1"/>
              </a:solidFill>
              <a:latin typeface="Calibri"/>
              <a:ea typeface="Calibri"/>
              <a:cs typeface="Calibri"/>
              <a:sym typeface="Calibri"/>
            </a:endParaRPr>
          </a:p>
          <a:p>
            <a:pPr marL="282575" marR="0" lvl="0" indent="-218440" algn="l" rtl="0">
              <a:lnSpc>
                <a:spcPct val="93000"/>
              </a:lnSpc>
              <a:spcBef>
                <a:spcPts val="110"/>
              </a:spcBef>
              <a:spcAft>
                <a:spcPts val="0"/>
              </a:spcAft>
              <a:buNone/>
            </a:pPr>
            <a:r>
              <a:rPr lang="en-US" sz="1700">
                <a:solidFill>
                  <a:srgbClr val="FFFFFF"/>
                </a:solidFill>
                <a:latin typeface="Calibri"/>
                <a:ea typeface="Calibri"/>
                <a:cs typeface="Calibri"/>
                <a:sym typeface="Calibri"/>
              </a:rPr>
              <a:t>▶ Our Roles in a Post-Carbon Economy</a:t>
            </a:r>
            <a:endParaRPr sz="1700">
              <a:solidFill>
                <a:schemeClr val="lt1"/>
              </a:solidFill>
              <a:latin typeface="Calibri"/>
              <a:ea typeface="Calibri"/>
              <a:cs typeface="Calibri"/>
              <a:sym typeface="Calibri"/>
            </a:endParaRPr>
          </a:p>
        </p:txBody>
      </p:sp>
      <p:sp>
        <p:nvSpPr>
          <p:cNvPr id="196" name="Google Shape;196;p7"/>
          <p:cNvSpPr/>
          <p:nvPr/>
        </p:nvSpPr>
        <p:spPr>
          <a:xfrm>
            <a:off x="313765" y="4096873"/>
            <a:ext cx="3433479" cy="2492188"/>
          </a:xfrm>
          <a:prstGeom prst="roundRect">
            <a:avLst>
              <a:gd name="adj" fmla="val 16667"/>
            </a:avLst>
          </a:prstGeom>
          <a:solidFill>
            <a:srgbClr val="005655"/>
          </a:solidFill>
          <a:ln>
            <a:noFill/>
          </a:ln>
        </p:spPr>
        <p:txBody>
          <a:bodyPr spcFirstLastPara="1" wrap="square" lIns="91425" tIns="45700" rIns="91425" bIns="45700" anchor="ctr" anchorCtr="0">
            <a:noAutofit/>
          </a:bodyPr>
          <a:lstStyle/>
          <a:p>
            <a:pPr marL="65405" marR="0" lvl="0" indent="0" algn="l" rtl="0">
              <a:lnSpc>
                <a:spcPct val="105000"/>
              </a:lnSpc>
              <a:spcBef>
                <a:spcPts val="0"/>
              </a:spcBef>
              <a:spcAft>
                <a:spcPts val="0"/>
              </a:spcAft>
              <a:buNone/>
            </a:pPr>
            <a:r>
              <a:rPr lang="en-US" sz="1800" b="1">
                <a:solidFill>
                  <a:srgbClr val="FFFFFF"/>
                </a:solidFill>
                <a:latin typeface="Calibri"/>
                <a:ea typeface="Calibri"/>
                <a:cs typeface="Calibri"/>
                <a:sym typeface="Calibri"/>
              </a:rPr>
              <a:t>ECOSYSTEMS AND BIODIVERSITY</a:t>
            </a:r>
            <a:endParaRPr sz="1800" b="1">
              <a:solidFill>
                <a:schemeClr val="lt1"/>
              </a:solidFill>
              <a:latin typeface="Calibri"/>
              <a:ea typeface="Calibri"/>
              <a:cs typeface="Calibri"/>
              <a:sym typeface="Calibri"/>
            </a:endParaRPr>
          </a:p>
          <a:p>
            <a:pPr marL="64135" marR="0" lvl="0" indent="0" algn="l" rtl="0">
              <a:spcBef>
                <a:spcPts val="190"/>
              </a:spcBef>
              <a:spcAft>
                <a:spcPts val="0"/>
              </a:spcAft>
              <a:buNone/>
            </a:pPr>
            <a:r>
              <a:rPr lang="en-US" sz="1700">
                <a:solidFill>
                  <a:srgbClr val="FFFFFF"/>
                </a:solidFill>
                <a:latin typeface="Calibri"/>
                <a:ea typeface="Calibri"/>
                <a:cs typeface="Calibri"/>
                <a:sym typeface="Calibri"/>
              </a:rPr>
              <a:t>▶ Natural Environments</a:t>
            </a:r>
            <a:endParaRPr sz="1700">
              <a:solidFill>
                <a:schemeClr val="lt1"/>
              </a:solidFill>
              <a:latin typeface="Calibri"/>
              <a:ea typeface="Calibri"/>
              <a:cs typeface="Calibri"/>
              <a:sym typeface="Calibri"/>
            </a:endParaRPr>
          </a:p>
          <a:p>
            <a:pPr marL="64135" marR="0" lvl="0" indent="0" algn="l" rtl="0">
              <a:spcBef>
                <a:spcPts val="50"/>
              </a:spcBef>
              <a:spcAft>
                <a:spcPts val="0"/>
              </a:spcAft>
              <a:buNone/>
            </a:pPr>
            <a:r>
              <a:rPr lang="en-US" sz="1700">
                <a:solidFill>
                  <a:srgbClr val="FFFFFF"/>
                </a:solidFill>
                <a:latin typeface="Calibri"/>
                <a:ea typeface="Calibri"/>
                <a:cs typeface="Calibri"/>
                <a:sym typeface="Calibri"/>
              </a:rPr>
              <a:t>▶ Evolution of Biodiversity</a:t>
            </a:r>
            <a:endParaRPr sz="1700">
              <a:solidFill>
                <a:schemeClr val="lt1"/>
              </a:solidFill>
              <a:latin typeface="Calibri"/>
              <a:ea typeface="Calibri"/>
              <a:cs typeface="Calibri"/>
              <a:sym typeface="Calibri"/>
            </a:endParaRPr>
          </a:p>
          <a:p>
            <a:pPr marL="64135" marR="0" lvl="0" indent="0" algn="l" rtl="0">
              <a:spcBef>
                <a:spcPts val="45"/>
              </a:spcBef>
              <a:spcAft>
                <a:spcPts val="0"/>
              </a:spcAft>
              <a:buNone/>
            </a:pPr>
            <a:r>
              <a:rPr lang="en-US" sz="1700">
                <a:solidFill>
                  <a:srgbClr val="FFFFFF"/>
                </a:solidFill>
                <a:latin typeface="Calibri"/>
                <a:ea typeface="Calibri"/>
                <a:cs typeface="Calibri"/>
                <a:sym typeface="Calibri"/>
              </a:rPr>
              <a:t>▶ Ecosystem Services</a:t>
            </a:r>
            <a:endParaRPr sz="1700">
              <a:solidFill>
                <a:schemeClr val="lt1"/>
              </a:solidFill>
              <a:latin typeface="Calibri"/>
              <a:ea typeface="Calibri"/>
              <a:cs typeface="Calibri"/>
              <a:sym typeface="Calibri"/>
            </a:endParaRPr>
          </a:p>
          <a:p>
            <a:pPr marL="64135" marR="0" lvl="0" indent="0" algn="l" rtl="0">
              <a:spcBef>
                <a:spcPts val="45"/>
              </a:spcBef>
              <a:spcAft>
                <a:spcPts val="0"/>
              </a:spcAft>
              <a:buNone/>
            </a:pPr>
            <a:r>
              <a:rPr lang="en-US" sz="1700">
                <a:solidFill>
                  <a:srgbClr val="FFFFFF"/>
                </a:solidFill>
                <a:latin typeface="Calibri"/>
                <a:ea typeface="Calibri"/>
                <a:cs typeface="Calibri"/>
                <a:sym typeface="Calibri"/>
              </a:rPr>
              <a:t>▶ Human Relation to Nature</a:t>
            </a:r>
            <a:endParaRPr sz="1700">
              <a:solidFill>
                <a:schemeClr val="lt1"/>
              </a:solidFill>
              <a:latin typeface="Calibri"/>
              <a:ea typeface="Calibri"/>
              <a:cs typeface="Calibri"/>
              <a:sym typeface="Calibri"/>
            </a:endParaRPr>
          </a:p>
          <a:p>
            <a:pPr marL="64135" marR="0" lvl="0" indent="0" algn="l" rtl="0">
              <a:spcBef>
                <a:spcPts val="45"/>
              </a:spcBef>
              <a:spcAft>
                <a:spcPts val="0"/>
              </a:spcAft>
              <a:buNone/>
            </a:pPr>
            <a:r>
              <a:rPr lang="en-US" sz="1700">
                <a:solidFill>
                  <a:srgbClr val="FFFFFF"/>
                </a:solidFill>
                <a:latin typeface="Calibri"/>
                <a:ea typeface="Calibri"/>
                <a:cs typeface="Calibri"/>
                <a:sym typeface="Calibri"/>
              </a:rPr>
              <a:t>▶ Reconnecting to Nature</a:t>
            </a:r>
            <a:endParaRPr sz="1700">
              <a:solidFill>
                <a:schemeClr val="lt1"/>
              </a:solidFill>
              <a:latin typeface="Calibri"/>
              <a:ea typeface="Calibri"/>
              <a:cs typeface="Calibri"/>
              <a:sym typeface="Calibri"/>
            </a:endParaRPr>
          </a:p>
          <a:p>
            <a:pPr marL="64135" marR="0" lvl="0" indent="0" algn="l" rtl="0">
              <a:spcBef>
                <a:spcPts val="50"/>
              </a:spcBef>
              <a:spcAft>
                <a:spcPts val="0"/>
              </a:spcAft>
              <a:buNone/>
            </a:pPr>
            <a:r>
              <a:rPr lang="en-US" sz="1700">
                <a:solidFill>
                  <a:srgbClr val="FFFFFF"/>
                </a:solidFill>
                <a:latin typeface="Calibri"/>
                <a:ea typeface="Calibri"/>
                <a:cs typeface="Calibri"/>
                <a:sym typeface="Calibri"/>
              </a:rPr>
              <a:t>▶ Biodiversity Loss</a:t>
            </a:r>
            <a:endParaRPr sz="1700">
              <a:solidFill>
                <a:schemeClr val="lt1"/>
              </a:solidFill>
              <a:latin typeface="Calibri"/>
              <a:ea typeface="Calibri"/>
              <a:cs typeface="Calibri"/>
              <a:sym typeface="Calibri"/>
            </a:endParaRPr>
          </a:p>
          <a:p>
            <a:pPr marL="0" marR="0" lvl="0" indent="0" algn="ctr" rtl="0">
              <a:spcBef>
                <a:spcPts val="0"/>
              </a:spcBef>
              <a:spcAft>
                <a:spcPts val="0"/>
              </a:spcAft>
              <a:buNone/>
            </a:pPr>
            <a:endParaRPr sz="1700">
              <a:solidFill>
                <a:schemeClr val="lt1"/>
              </a:solidFill>
              <a:latin typeface="Calibri"/>
              <a:ea typeface="Calibri"/>
              <a:cs typeface="Calibri"/>
              <a:sym typeface="Calibri"/>
            </a:endParaRPr>
          </a:p>
        </p:txBody>
      </p:sp>
      <p:sp>
        <p:nvSpPr>
          <p:cNvPr id="197" name="Google Shape;197;p7"/>
          <p:cNvSpPr/>
          <p:nvPr/>
        </p:nvSpPr>
        <p:spPr>
          <a:xfrm>
            <a:off x="3962397" y="4096873"/>
            <a:ext cx="3532095" cy="2492188"/>
          </a:xfrm>
          <a:prstGeom prst="roundRect">
            <a:avLst>
              <a:gd name="adj" fmla="val 16667"/>
            </a:avLst>
          </a:prstGeom>
          <a:solidFill>
            <a:srgbClr val="0069B3"/>
          </a:solidFill>
          <a:ln>
            <a:noFill/>
          </a:ln>
        </p:spPr>
        <p:txBody>
          <a:bodyPr spcFirstLastPara="1" wrap="square" lIns="91425" tIns="45700" rIns="91425" bIns="45700" anchor="ctr" anchorCtr="0">
            <a:noAutofit/>
          </a:bodyPr>
          <a:lstStyle/>
          <a:p>
            <a:pPr marL="65405" marR="0" lvl="0" indent="0" algn="l" rtl="0">
              <a:spcBef>
                <a:spcPts val="0"/>
              </a:spcBef>
              <a:spcAft>
                <a:spcPts val="0"/>
              </a:spcAft>
              <a:buNone/>
            </a:pPr>
            <a:r>
              <a:rPr lang="en-US" sz="1800" b="1">
                <a:solidFill>
                  <a:srgbClr val="FFFFFF"/>
                </a:solidFill>
                <a:latin typeface="Calibri"/>
                <a:ea typeface="Calibri"/>
                <a:cs typeface="Calibri"/>
                <a:sym typeface="Calibri"/>
              </a:rPr>
              <a:t>RESILIENCE-BUILDING</a:t>
            </a:r>
            <a:endParaRPr sz="1800" b="1">
              <a:solidFill>
                <a:schemeClr val="lt1"/>
              </a:solidFill>
              <a:latin typeface="Calibri"/>
              <a:ea typeface="Calibri"/>
              <a:cs typeface="Calibri"/>
              <a:sym typeface="Calibri"/>
            </a:endParaRPr>
          </a:p>
          <a:p>
            <a:pPr marL="244475" marR="0" lvl="0" indent="-180340" algn="l" rtl="0">
              <a:lnSpc>
                <a:spcPct val="93000"/>
              </a:lnSpc>
              <a:spcBef>
                <a:spcPts val="330"/>
              </a:spcBef>
              <a:spcAft>
                <a:spcPts val="0"/>
              </a:spcAft>
              <a:buNone/>
            </a:pPr>
            <a:r>
              <a:rPr lang="en-US" sz="1700">
                <a:solidFill>
                  <a:srgbClr val="FFFFFF"/>
                </a:solidFill>
                <a:latin typeface="Calibri"/>
                <a:ea typeface="Calibri"/>
                <a:cs typeface="Calibri"/>
                <a:sym typeface="Calibri"/>
              </a:rPr>
              <a:t>▶ Strategies for Safety and Resilience</a:t>
            </a:r>
            <a:endParaRPr sz="1700">
              <a:solidFill>
                <a:schemeClr val="lt1"/>
              </a:solidFill>
              <a:latin typeface="Calibri"/>
              <a:ea typeface="Calibri"/>
              <a:cs typeface="Calibri"/>
              <a:sym typeface="Calibri"/>
            </a:endParaRPr>
          </a:p>
          <a:p>
            <a:pPr marL="244475" marR="269875" lvl="0" indent="-180340" algn="l" rtl="0">
              <a:lnSpc>
                <a:spcPct val="93000"/>
              </a:lnSpc>
              <a:spcBef>
                <a:spcPts val="350"/>
              </a:spcBef>
              <a:spcAft>
                <a:spcPts val="0"/>
              </a:spcAft>
              <a:buNone/>
            </a:pPr>
            <a:r>
              <a:rPr lang="en-US" sz="1700">
                <a:solidFill>
                  <a:srgbClr val="FFFFFF"/>
                </a:solidFill>
                <a:latin typeface="Calibri"/>
                <a:ea typeface="Calibri"/>
                <a:cs typeface="Calibri"/>
                <a:sym typeface="Calibri"/>
              </a:rPr>
              <a:t>▶ Climate Anxiety and Constructive Coping</a:t>
            </a:r>
            <a:endParaRPr sz="1700">
              <a:solidFill>
                <a:schemeClr val="lt1"/>
              </a:solidFill>
              <a:latin typeface="Calibri"/>
              <a:ea typeface="Calibri"/>
              <a:cs typeface="Calibri"/>
              <a:sym typeface="Calibri"/>
            </a:endParaRPr>
          </a:p>
          <a:p>
            <a:pPr marL="244475" marR="304800" lvl="0" indent="-180340" algn="l" rtl="0">
              <a:lnSpc>
                <a:spcPct val="93000"/>
              </a:lnSpc>
              <a:spcBef>
                <a:spcPts val="345"/>
              </a:spcBef>
              <a:spcAft>
                <a:spcPts val="0"/>
              </a:spcAft>
              <a:buNone/>
            </a:pPr>
            <a:r>
              <a:rPr lang="en-US" sz="1700">
                <a:solidFill>
                  <a:srgbClr val="FFFFFF"/>
                </a:solidFill>
                <a:latin typeface="Calibri"/>
                <a:ea typeface="Calibri"/>
                <a:cs typeface="Calibri"/>
                <a:sym typeface="Calibri"/>
              </a:rPr>
              <a:t>▶ Strength in Interconnectedness</a:t>
            </a:r>
            <a:endParaRPr sz="1700">
              <a:solidFill>
                <a:schemeClr val="lt1"/>
              </a:solidFill>
              <a:latin typeface="Calibri"/>
              <a:ea typeface="Calibri"/>
              <a:cs typeface="Calibri"/>
              <a:sym typeface="Calibri"/>
            </a:endParaRPr>
          </a:p>
          <a:p>
            <a:pPr marL="244475" marR="0" lvl="0" indent="-180340" algn="l" rtl="0">
              <a:lnSpc>
                <a:spcPct val="93000"/>
              </a:lnSpc>
              <a:spcBef>
                <a:spcPts val="345"/>
              </a:spcBef>
              <a:spcAft>
                <a:spcPts val="0"/>
              </a:spcAft>
              <a:buNone/>
            </a:pPr>
            <a:r>
              <a:rPr lang="en-US" sz="1700">
                <a:solidFill>
                  <a:srgbClr val="FFFFFF"/>
                </a:solidFill>
                <a:latin typeface="Calibri"/>
                <a:ea typeface="Calibri"/>
                <a:cs typeface="Calibri"/>
                <a:sym typeface="Calibri"/>
              </a:rPr>
              <a:t>▶ Urgency and Community Action</a:t>
            </a:r>
            <a:endParaRPr sz="1700">
              <a:solidFill>
                <a:schemeClr val="lt1"/>
              </a:solidFill>
              <a:latin typeface="Calibri"/>
              <a:ea typeface="Calibri"/>
              <a:cs typeface="Calibri"/>
              <a:sym typeface="Calibri"/>
            </a:endParaRPr>
          </a:p>
        </p:txBody>
      </p:sp>
      <p:sp>
        <p:nvSpPr>
          <p:cNvPr id="198" name="Google Shape;198;p7"/>
          <p:cNvSpPr/>
          <p:nvPr/>
        </p:nvSpPr>
        <p:spPr>
          <a:xfrm>
            <a:off x="7718610" y="4061017"/>
            <a:ext cx="3989726" cy="2492188"/>
          </a:xfrm>
          <a:prstGeom prst="roundRect">
            <a:avLst>
              <a:gd name="adj" fmla="val 16667"/>
            </a:avLst>
          </a:prstGeom>
          <a:solidFill>
            <a:srgbClr val="9E358A"/>
          </a:solidFill>
          <a:ln>
            <a:noFill/>
          </a:ln>
        </p:spPr>
        <p:txBody>
          <a:bodyPr spcFirstLastPara="1" wrap="square" lIns="91425" tIns="45700" rIns="91425" bIns="45700" anchor="ctr" anchorCtr="0">
            <a:noAutofit/>
          </a:bodyPr>
          <a:lstStyle/>
          <a:p>
            <a:pPr marL="65405" marR="0" lvl="0" indent="0" algn="l" rtl="0">
              <a:spcBef>
                <a:spcPts val="0"/>
              </a:spcBef>
              <a:spcAft>
                <a:spcPts val="0"/>
              </a:spcAft>
              <a:buNone/>
            </a:pPr>
            <a:r>
              <a:rPr lang="en-US" sz="1800" b="1">
                <a:solidFill>
                  <a:srgbClr val="FFFFFF"/>
                </a:solidFill>
                <a:latin typeface="Calibri"/>
                <a:ea typeface="Calibri"/>
                <a:cs typeface="Calibri"/>
                <a:sym typeface="Calibri"/>
              </a:rPr>
              <a:t>SUSTAINABLE LIFESTYLES</a:t>
            </a:r>
            <a:endParaRPr sz="1800" b="1">
              <a:solidFill>
                <a:schemeClr val="lt1"/>
              </a:solidFill>
              <a:latin typeface="Calibri"/>
              <a:ea typeface="Calibri"/>
              <a:cs typeface="Calibri"/>
              <a:sym typeface="Calibri"/>
            </a:endParaRPr>
          </a:p>
          <a:p>
            <a:pPr marL="64135" marR="0" lvl="0" indent="0" algn="l" rtl="0">
              <a:spcBef>
                <a:spcPts val="265"/>
              </a:spcBef>
              <a:spcAft>
                <a:spcPts val="0"/>
              </a:spcAft>
              <a:buNone/>
            </a:pPr>
            <a:r>
              <a:rPr lang="en-US" sz="1700">
                <a:solidFill>
                  <a:srgbClr val="FFFFFF"/>
                </a:solidFill>
                <a:latin typeface="Calibri"/>
                <a:ea typeface="Calibri"/>
                <a:cs typeface="Calibri"/>
                <a:sym typeface="Calibri"/>
              </a:rPr>
              <a:t>▶ Engagement with Nature</a:t>
            </a:r>
            <a:endParaRPr sz="1700">
              <a:solidFill>
                <a:schemeClr val="lt1"/>
              </a:solidFill>
              <a:latin typeface="Calibri"/>
              <a:ea typeface="Calibri"/>
              <a:cs typeface="Calibri"/>
              <a:sym typeface="Calibri"/>
            </a:endParaRPr>
          </a:p>
          <a:p>
            <a:pPr marL="64135" marR="0" lvl="0" indent="0" algn="l" rtl="0">
              <a:spcBef>
                <a:spcPts val="45"/>
              </a:spcBef>
              <a:spcAft>
                <a:spcPts val="0"/>
              </a:spcAft>
              <a:buNone/>
            </a:pPr>
            <a:r>
              <a:rPr lang="en-US" sz="1700">
                <a:solidFill>
                  <a:srgbClr val="FFFFFF"/>
                </a:solidFill>
                <a:latin typeface="Calibri"/>
                <a:ea typeface="Calibri"/>
                <a:cs typeface="Calibri"/>
                <a:sym typeface="Calibri"/>
              </a:rPr>
              <a:t>▶ Renewable Energy Use</a:t>
            </a:r>
            <a:endParaRPr sz="1700">
              <a:solidFill>
                <a:schemeClr val="lt1"/>
              </a:solidFill>
              <a:latin typeface="Calibri"/>
              <a:ea typeface="Calibri"/>
              <a:cs typeface="Calibri"/>
              <a:sym typeface="Calibri"/>
            </a:endParaRPr>
          </a:p>
          <a:p>
            <a:pPr marL="64135" marR="0" lvl="0" indent="0" algn="l" rtl="0">
              <a:spcBef>
                <a:spcPts val="50"/>
              </a:spcBef>
              <a:spcAft>
                <a:spcPts val="0"/>
              </a:spcAft>
              <a:buNone/>
            </a:pPr>
            <a:r>
              <a:rPr lang="en-US" sz="1700">
                <a:solidFill>
                  <a:srgbClr val="FFFFFF"/>
                </a:solidFill>
                <a:latin typeface="Calibri"/>
                <a:ea typeface="Calibri"/>
                <a:cs typeface="Calibri"/>
                <a:sym typeface="Calibri"/>
              </a:rPr>
              <a:t>▶ Responsible Consumption</a:t>
            </a:r>
            <a:endParaRPr sz="1700">
              <a:solidFill>
                <a:schemeClr val="lt1"/>
              </a:solidFill>
              <a:latin typeface="Calibri"/>
              <a:ea typeface="Calibri"/>
              <a:cs typeface="Calibri"/>
              <a:sym typeface="Calibri"/>
            </a:endParaRPr>
          </a:p>
          <a:p>
            <a:pPr marL="64135" marR="0" lvl="0" indent="0" algn="l" rtl="0">
              <a:spcBef>
                <a:spcPts val="45"/>
              </a:spcBef>
              <a:spcAft>
                <a:spcPts val="0"/>
              </a:spcAft>
              <a:buNone/>
            </a:pPr>
            <a:r>
              <a:rPr lang="en-US" sz="1700">
                <a:solidFill>
                  <a:srgbClr val="FFFFFF"/>
                </a:solidFill>
                <a:latin typeface="Calibri"/>
                <a:ea typeface="Calibri"/>
                <a:cs typeface="Calibri"/>
                <a:sym typeface="Calibri"/>
              </a:rPr>
              <a:t>▶ Sustainable Living Spaces</a:t>
            </a:r>
            <a:endParaRPr sz="1700">
              <a:solidFill>
                <a:schemeClr val="lt1"/>
              </a:solidFill>
              <a:latin typeface="Calibri"/>
              <a:ea typeface="Calibri"/>
              <a:cs typeface="Calibri"/>
              <a:sym typeface="Calibri"/>
            </a:endParaRPr>
          </a:p>
          <a:p>
            <a:pPr marL="64135" marR="0" lvl="0" indent="0" algn="l" rtl="0">
              <a:spcBef>
                <a:spcPts val="45"/>
              </a:spcBef>
              <a:spcAft>
                <a:spcPts val="0"/>
              </a:spcAft>
              <a:buNone/>
            </a:pPr>
            <a:r>
              <a:rPr lang="en-US" sz="1700">
                <a:solidFill>
                  <a:srgbClr val="FFFFFF"/>
                </a:solidFill>
                <a:latin typeface="Calibri"/>
                <a:ea typeface="Calibri"/>
                <a:cs typeface="Calibri"/>
                <a:sym typeface="Calibri"/>
              </a:rPr>
              <a:t>▶ Sustainable Mobility</a:t>
            </a:r>
            <a:endParaRPr sz="1700">
              <a:solidFill>
                <a:schemeClr val="lt1"/>
              </a:solidFill>
              <a:latin typeface="Calibri"/>
              <a:ea typeface="Calibri"/>
              <a:cs typeface="Calibri"/>
              <a:sym typeface="Calibri"/>
            </a:endParaRPr>
          </a:p>
          <a:p>
            <a:pPr marL="64135" marR="0" lvl="0" indent="0" algn="l" rtl="0">
              <a:spcBef>
                <a:spcPts val="45"/>
              </a:spcBef>
              <a:spcAft>
                <a:spcPts val="0"/>
              </a:spcAft>
              <a:buNone/>
            </a:pPr>
            <a:r>
              <a:rPr lang="en-US" sz="1700">
                <a:solidFill>
                  <a:srgbClr val="FFFFFF"/>
                </a:solidFill>
                <a:latin typeface="Calibri"/>
                <a:ea typeface="Calibri"/>
                <a:cs typeface="Calibri"/>
                <a:sym typeface="Calibri"/>
              </a:rPr>
              <a:t>▶ Sustainable Diets</a:t>
            </a:r>
            <a:endParaRPr sz="1700">
              <a:solidFill>
                <a:schemeClr val="lt1"/>
              </a:solidFill>
              <a:latin typeface="Calibri"/>
              <a:ea typeface="Calibri"/>
              <a:cs typeface="Calibri"/>
              <a:sym typeface="Calibri"/>
            </a:endParaRPr>
          </a:p>
          <a:p>
            <a:pPr marL="64135" marR="0" lvl="0" indent="0" algn="l" rtl="0">
              <a:spcBef>
                <a:spcPts val="50"/>
              </a:spcBef>
              <a:spcAft>
                <a:spcPts val="0"/>
              </a:spcAft>
              <a:buNone/>
            </a:pPr>
            <a:r>
              <a:rPr lang="en-US" sz="1700">
                <a:solidFill>
                  <a:srgbClr val="FFFFFF"/>
                </a:solidFill>
                <a:latin typeface="Calibri"/>
                <a:ea typeface="Calibri"/>
                <a:cs typeface="Calibri"/>
                <a:sym typeface="Calibri"/>
              </a:rPr>
              <a:t>▶ Sustainable Waste Practices</a:t>
            </a:r>
            <a:endParaRPr sz="1700">
              <a:solidFill>
                <a:schemeClr val="lt1"/>
              </a:solidFill>
              <a:latin typeface="Calibri"/>
              <a:ea typeface="Calibri"/>
              <a:cs typeface="Calibri"/>
              <a:sym typeface="Calibri"/>
            </a:endParaRPr>
          </a:p>
        </p:txBody>
      </p:sp>
      <p:sp>
        <p:nvSpPr>
          <p:cNvPr id="199" name="Google Shape;199;p7"/>
          <p:cNvSpPr/>
          <p:nvPr/>
        </p:nvSpPr>
        <p:spPr>
          <a:xfrm>
            <a:off x="4065270" y="822169"/>
            <a:ext cx="3804734" cy="455408"/>
          </a:xfrm>
          <a:prstGeom prst="roundRect">
            <a:avLst>
              <a:gd name="adj" fmla="val 16667"/>
            </a:avLst>
          </a:prstGeom>
          <a:gradFill>
            <a:gsLst>
              <a:gs pos="0">
                <a:srgbClr val="80BDF6">
                  <a:alpha val="65882"/>
                </a:srgbClr>
              </a:gs>
              <a:gs pos="20000">
                <a:srgbClr val="80BDF6"/>
              </a:gs>
              <a:gs pos="75000">
                <a:srgbClr val="EB619F"/>
              </a:gs>
              <a:gs pos="100000">
                <a:srgbClr val="EB619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Social</a:t>
            </a:r>
            <a:endParaRPr sz="1800" b="1">
              <a:solidFill>
                <a:schemeClr val="lt1"/>
              </a:solidFill>
              <a:latin typeface="Calibri"/>
              <a:ea typeface="Calibri"/>
              <a:cs typeface="Calibri"/>
              <a:sym typeface="Calibri"/>
            </a:endParaRPr>
          </a:p>
        </p:txBody>
      </p:sp>
      <p:sp>
        <p:nvSpPr>
          <p:cNvPr id="200" name="Google Shape;200;p7"/>
          <p:cNvSpPr/>
          <p:nvPr/>
        </p:nvSpPr>
        <p:spPr>
          <a:xfrm>
            <a:off x="7718610" y="822169"/>
            <a:ext cx="3989724" cy="455408"/>
          </a:xfrm>
          <a:prstGeom prst="roundRect">
            <a:avLst>
              <a:gd name="adj" fmla="val 16667"/>
            </a:avLst>
          </a:prstGeom>
          <a:gradFill>
            <a:gsLst>
              <a:gs pos="0">
                <a:srgbClr val="EB619F"/>
              </a:gs>
              <a:gs pos="2000">
                <a:srgbClr val="EB619F"/>
              </a:gs>
              <a:gs pos="75000">
                <a:srgbClr val="9E358A"/>
              </a:gs>
              <a:gs pos="100000">
                <a:srgbClr val="9E358A"/>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Economic</a:t>
            </a:r>
            <a:endParaRPr sz="1800" b="1">
              <a:solidFill>
                <a:schemeClr val="lt1"/>
              </a:solidFill>
              <a:latin typeface="Calibri"/>
              <a:ea typeface="Calibri"/>
              <a:cs typeface="Calibri"/>
              <a:sym typeface="Calibri"/>
            </a:endParaRPr>
          </a:p>
        </p:txBody>
      </p:sp>
      <p:sp>
        <p:nvSpPr>
          <p:cNvPr id="201" name="Google Shape;201;p7"/>
          <p:cNvSpPr/>
          <p:nvPr/>
        </p:nvSpPr>
        <p:spPr>
          <a:xfrm>
            <a:off x="420896" y="822169"/>
            <a:ext cx="3804733" cy="455408"/>
          </a:xfrm>
          <a:prstGeom prst="roundRect">
            <a:avLst>
              <a:gd name="adj" fmla="val 16667"/>
            </a:avLst>
          </a:prstGeom>
          <a:gradFill>
            <a:gsLst>
              <a:gs pos="0">
                <a:srgbClr val="48AD3A"/>
              </a:gs>
              <a:gs pos="74000">
                <a:srgbClr val="80BDF6"/>
              </a:gs>
              <a:gs pos="83000">
                <a:srgbClr val="80BDF6"/>
              </a:gs>
              <a:gs pos="100000">
                <a:srgbClr val="AAD4F9"/>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Environmental</a:t>
            </a:r>
            <a:endParaRPr sz="20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ctrTitle"/>
          </p:nvPr>
        </p:nvSpPr>
        <p:spPr>
          <a:xfrm>
            <a:off x="420897" y="151609"/>
            <a:ext cx="11350193" cy="455408"/>
          </a:xfrm>
          <a:prstGeom prst="rect">
            <a:avLst/>
          </a:prstGeom>
          <a:noFill/>
          <a:ln>
            <a:noFill/>
          </a:ln>
        </p:spPr>
        <p:txBody>
          <a:bodyPr spcFirstLastPara="1" wrap="square" lIns="0" tIns="0" rIns="0" bIns="0" anchor="ctr" anchorCtr="0">
            <a:normAutofit/>
          </a:bodyPr>
          <a:lstStyle/>
          <a:p>
            <a:pPr marL="0" lvl="0" indent="0" algn="l" rtl="0">
              <a:lnSpc>
                <a:spcPct val="115625"/>
              </a:lnSpc>
              <a:spcBef>
                <a:spcPts val="0"/>
              </a:spcBef>
              <a:spcAft>
                <a:spcPts val="0"/>
              </a:spcAft>
              <a:buClr>
                <a:schemeClr val="lt1"/>
              </a:buClr>
              <a:buSzPts val="2400"/>
              <a:buFont typeface="Calibri"/>
              <a:buNone/>
            </a:pPr>
            <a:r>
              <a:rPr lang="en-US"/>
              <a:t>Examples of learning outcomes</a:t>
            </a:r>
            <a:endParaRPr/>
          </a:p>
        </p:txBody>
      </p:sp>
      <p:sp>
        <p:nvSpPr>
          <p:cNvPr id="207" name="Google Shape;207;p8"/>
          <p:cNvSpPr txBox="1">
            <a:spLocks noGrp="1"/>
          </p:cNvSpPr>
          <p:nvPr>
            <p:ph type="body" idx="2"/>
          </p:nvPr>
        </p:nvSpPr>
        <p:spPr>
          <a:xfrm>
            <a:off x="4467280" y="6488757"/>
            <a:ext cx="3255313" cy="223515"/>
          </a:xfrm>
          <a:prstGeom prst="rect">
            <a:avLst/>
          </a:prstGeom>
          <a:noFill/>
          <a:ln>
            <a:noFill/>
          </a:ln>
        </p:spPr>
        <p:txBody>
          <a:bodyPr spcFirstLastPara="1" wrap="square" lIns="91425" tIns="45700" rIns="91425" bIns="45700" anchor="t" anchorCtr="0">
            <a:normAutofit/>
          </a:bodyPr>
          <a:lstStyle/>
          <a:p>
            <a:pPr marL="0" lvl="0" indent="0" algn="ctr" rtl="0">
              <a:lnSpc>
                <a:spcPct val="85000"/>
              </a:lnSpc>
              <a:spcBef>
                <a:spcPts val="0"/>
              </a:spcBef>
              <a:spcAft>
                <a:spcPts val="0"/>
              </a:spcAft>
              <a:buClr>
                <a:srgbClr val="5DAE89"/>
              </a:buClr>
              <a:buSzPts val="900"/>
              <a:buNone/>
            </a:pPr>
            <a:endParaRPr/>
          </a:p>
        </p:txBody>
      </p:sp>
      <p:graphicFrame>
        <p:nvGraphicFramePr>
          <p:cNvPr id="208" name="Google Shape;208;p8"/>
          <p:cNvGraphicFramePr/>
          <p:nvPr/>
        </p:nvGraphicFramePr>
        <p:xfrm>
          <a:off x="1624010" y="1613354"/>
          <a:ext cx="7727800" cy="3987350"/>
        </p:xfrm>
        <a:graphic>
          <a:graphicData uri="http://schemas.openxmlformats.org/drawingml/2006/table">
            <a:tbl>
              <a:tblPr firstRow="1" bandRow="1">
                <a:noFill/>
                <a:tableStyleId>{DB913F9A-6784-4872-9DE8-A4A0CEFF1F30}</a:tableStyleId>
              </a:tblPr>
              <a:tblGrid>
                <a:gridCol w="401875">
                  <a:extLst>
                    <a:ext uri="{9D8B030D-6E8A-4147-A177-3AD203B41FA5}">
                      <a16:colId xmlns:a16="http://schemas.microsoft.com/office/drawing/2014/main" val="20000"/>
                    </a:ext>
                  </a:extLst>
                </a:gridCol>
                <a:gridCol w="2441975">
                  <a:extLst>
                    <a:ext uri="{9D8B030D-6E8A-4147-A177-3AD203B41FA5}">
                      <a16:colId xmlns:a16="http://schemas.microsoft.com/office/drawing/2014/main" val="20001"/>
                    </a:ext>
                  </a:extLst>
                </a:gridCol>
                <a:gridCol w="2441975">
                  <a:extLst>
                    <a:ext uri="{9D8B030D-6E8A-4147-A177-3AD203B41FA5}">
                      <a16:colId xmlns:a16="http://schemas.microsoft.com/office/drawing/2014/main" val="20002"/>
                    </a:ext>
                  </a:extLst>
                </a:gridCol>
                <a:gridCol w="2441975">
                  <a:extLst>
                    <a:ext uri="{9D8B030D-6E8A-4147-A177-3AD203B41FA5}">
                      <a16:colId xmlns:a16="http://schemas.microsoft.com/office/drawing/2014/main" val="20003"/>
                    </a:ext>
                  </a:extLst>
                </a:gridCol>
              </a:tblGrid>
              <a:tr h="520925">
                <a:tc>
                  <a:txBody>
                    <a:bodyPr/>
                    <a:lstStyle/>
                    <a:p>
                      <a:pPr marL="0" marR="0" lvl="0" indent="0" algn="l" rtl="0">
                        <a:spcBef>
                          <a:spcPts val="0"/>
                        </a:spcBef>
                        <a:spcAft>
                          <a:spcPts val="0"/>
                        </a:spcAft>
                        <a:buNone/>
                      </a:pPr>
                      <a:endParaRPr sz="2800">
                        <a:latin typeface="Calibri"/>
                        <a:ea typeface="Calibri"/>
                        <a:cs typeface="Calibri"/>
                        <a:sym typeface="Calibri"/>
                      </a:endParaRPr>
                    </a:p>
                  </a:txBody>
                  <a:tcPr marL="0" marR="0" marT="79375" marB="0">
                    <a:lnR w="9525" cap="flat" cmpd="sng">
                      <a:solidFill>
                        <a:srgbClr val="0069B4"/>
                      </a:solidFill>
                      <a:prstDash val="solid"/>
                      <a:round/>
                      <a:headEnd type="none" w="sm" len="sm"/>
                      <a:tailEnd type="none" w="sm" len="sm"/>
                    </a:lnR>
                    <a:lnT w="9525" cap="flat" cmpd="sng">
                      <a:solidFill>
                        <a:srgbClr val="0069B4"/>
                      </a:solidFill>
                      <a:prstDash val="solid"/>
                      <a:round/>
                      <a:headEnd type="none" w="sm" len="sm"/>
                      <a:tailEnd type="none" w="sm" len="sm"/>
                    </a:lnT>
                    <a:lnB w="9525" cap="flat" cmpd="sng">
                      <a:solidFill>
                        <a:srgbClr val="0069B4"/>
                      </a:solidFill>
                      <a:prstDash val="solid"/>
                      <a:round/>
                      <a:headEnd type="none" w="sm" len="sm"/>
                      <a:tailEnd type="none" w="sm" len="sm"/>
                    </a:lnB>
                    <a:solidFill>
                      <a:srgbClr val="EDEDED"/>
                    </a:solidFill>
                  </a:tcPr>
                </a:tc>
                <a:tc>
                  <a:txBody>
                    <a:bodyPr/>
                    <a:lstStyle/>
                    <a:p>
                      <a:pPr marL="107950" marR="0" lvl="0" indent="0" algn="l" rtl="0">
                        <a:lnSpc>
                          <a:spcPct val="100000"/>
                        </a:lnSpc>
                        <a:spcBef>
                          <a:spcPts val="0"/>
                        </a:spcBef>
                        <a:spcAft>
                          <a:spcPts val="0"/>
                        </a:spcAft>
                        <a:buNone/>
                      </a:pPr>
                      <a:r>
                        <a:rPr lang="en-US" sz="1400" b="1">
                          <a:latin typeface="Calibri"/>
                          <a:ea typeface="Calibri"/>
                          <a:cs typeface="Calibri"/>
                          <a:sym typeface="Calibri"/>
                        </a:rPr>
                        <a:t>Cognitive</a:t>
                      </a:r>
                      <a:endParaRPr sz="1400" b="1">
                        <a:latin typeface="Calibri"/>
                        <a:ea typeface="Calibri"/>
                        <a:cs typeface="Calibri"/>
                        <a:sym typeface="Calibri"/>
                      </a:endParaRPr>
                    </a:p>
                  </a:txBody>
                  <a:tcPr marL="0" marR="0" marT="80650" marB="0">
                    <a:lnL w="9525" cap="flat" cmpd="sng">
                      <a:solidFill>
                        <a:srgbClr val="0069B4"/>
                      </a:solidFill>
                      <a:prstDash val="solid"/>
                      <a:round/>
                      <a:headEnd type="none" w="sm" len="sm"/>
                      <a:tailEnd type="none" w="sm" len="sm"/>
                    </a:lnL>
                    <a:lnR w="9525" cap="flat" cmpd="sng">
                      <a:solidFill>
                        <a:srgbClr val="0069B4"/>
                      </a:solidFill>
                      <a:prstDash val="solid"/>
                      <a:round/>
                      <a:headEnd type="none" w="sm" len="sm"/>
                      <a:tailEnd type="none" w="sm" len="sm"/>
                    </a:lnR>
                    <a:lnT w="9525" cap="flat" cmpd="sng">
                      <a:solidFill>
                        <a:srgbClr val="0069B4"/>
                      </a:solidFill>
                      <a:prstDash val="solid"/>
                      <a:round/>
                      <a:headEnd type="none" w="sm" len="sm"/>
                      <a:tailEnd type="none" w="sm" len="sm"/>
                    </a:lnT>
                    <a:lnB w="9525" cap="flat" cmpd="sng">
                      <a:solidFill>
                        <a:srgbClr val="0069B4"/>
                      </a:solidFill>
                      <a:prstDash val="solid"/>
                      <a:round/>
                      <a:headEnd type="none" w="sm" len="sm"/>
                      <a:tailEnd type="none" w="sm" len="sm"/>
                    </a:lnB>
                  </a:tcPr>
                </a:tc>
                <a:tc>
                  <a:txBody>
                    <a:bodyPr/>
                    <a:lstStyle/>
                    <a:p>
                      <a:pPr marL="107314" marR="0" lvl="0" indent="0" algn="l" rtl="0">
                        <a:lnSpc>
                          <a:spcPct val="100000"/>
                        </a:lnSpc>
                        <a:spcBef>
                          <a:spcPts val="0"/>
                        </a:spcBef>
                        <a:spcAft>
                          <a:spcPts val="0"/>
                        </a:spcAft>
                        <a:buNone/>
                      </a:pPr>
                      <a:r>
                        <a:rPr lang="en-US" sz="1400" b="1">
                          <a:latin typeface="Calibri"/>
                          <a:ea typeface="Calibri"/>
                          <a:cs typeface="Calibri"/>
                          <a:sym typeface="Calibri"/>
                        </a:rPr>
                        <a:t>Social and emotional </a:t>
                      </a:r>
                      <a:endParaRPr sz="1400" b="1">
                        <a:latin typeface="Calibri"/>
                        <a:ea typeface="Calibri"/>
                        <a:cs typeface="Calibri"/>
                        <a:sym typeface="Calibri"/>
                      </a:endParaRPr>
                    </a:p>
                  </a:txBody>
                  <a:tcPr marL="0" marR="0" marT="80650" marB="0">
                    <a:lnL w="9525" cap="flat" cmpd="sng">
                      <a:solidFill>
                        <a:srgbClr val="0069B4"/>
                      </a:solidFill>
                      <a:prstDash val="solid"/>
                      <a:round/>
                      <a:headEnd type="none" w="sm" len="sm"/>
                      <a:tailEnd type="none" w="sm" len="sm"/>
                    </a:lnL>
                    <a:lnR w="9525" cap="flat" cmpd="sng">
                      <a:solidFill>
                        <a:srgbClr val="0069B4"/>
                      </a:solidFill>
                      <a:prstDash val="solid"/>
                      <a:round/>
                      <a:headEnd type="none" w="sm" len="sm"/>
                      <a:tailEnd type="none" w="sm" len="sm"/>
                    </a:lnR>
                    <a:lnT w="9525" cap="flat" cmpd="sng">
                      <a:solidFill>
                        <a:srgbClr val="0069B4"/>
                      </a:solidFill>
                      <a:prstDash val="solid"/>
                      <a:round/>
                      <a:headEnd type="none" w="sm" len="sm"/>
                      <a:tailEnd type="none" w="sm" len="sm"/>
                    </a:lnT>
                    <a:lnB w="9525" cap="flat" cmpd="sng">
                      <a:solidFill>
                        <a:srgbClr val="0069B4"/>
                      </a:solidFill>
                      <a:prstDash val="solid"/>
                      <a:round/>
                      <a:headEnd type="none" w="sm" len="sm"/>
                      <a:tailEnd type="none" w="sm" len="sm"/>
                    </a:lnB>
                  </a:tcPr>
                </a:tc>
                <a:tc>
                  <a:txBody>
                    <a:bodyPr/>
                    <a:lstStyle/>
                    <a:p>
                      <a:pPr marL="107314" marR="0" lvl="0" indent="0" algn="l" rtl="0">
                        <a:lnSpc>
                          <a:spcPct val="100000"/>
                        </a:lnSpc>
                        <a:spcBef>
                          <a:spcPts val="0"/>
                        </a:spcBef>
                        <a:spcAft>
                          <a:spcPts val="0"/>
                        </a:spcAft>
                        <a:buNone/>
                      </a:pPr>
                      <a:r>
                        <a:rPr lang="en-US" sz="1400" b="1">
                          <a:solidFill>
                            <a:schemeClr val="dk1"/>
                          </a:solidFill>
                          <a:latin typeface="Calibri"/>
                          <a:ea typeface="Calibri"/>
                          <a:cs typeface="Calibri"/>
                          <a:sym typeface="Calibri"/>
                        </a:rPr>
                        <a:t>Behavioral</a:t>
                      </a:r>
                      <a:endParaRPr sz="1400" b="1">
                        <a:solidFill>
                          <a:schemeClr val="dk1"/>
                        </a:solidFill>
                        <a:latin typeface="Calibri"/>
                        <a:ea typeface="Calibri"/>
                        <a:cs typeface="Calibri"/>
                        <a:sym typeface="Calibri"/>
                      </a:endParaRPr>
                    </a:p>
                  </a:txBody>
                  <a:tcPr marL="0" marR="0" marT="80650" marB="0">
                    <a:lnL w="9525" cap="flat" cmpd="sng">
                      <a:solidFill>
                        <a:srgbClr val="0069B4"/>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69B4"/>
                      </a:solidFill>
                      <a:prstDash val="solid"/>
                      <a:round/>
                      <a:headEnd type="none" w="sm" len="sm"/>
                      <a:tailEnd type="none" w="sm" len="sm"/>
                    </a:lnT>
                    <a:lnB w="9525" cap="flat" cmpd="sng">
                      <a:solidFill>
                        <a:srgbClr val="0069B4"/>
                      </a:solidFill>
                      <a:prstDash val="solid"/>
                      <a:round/>
                      <a:headEnd type="none" w="sm" len="sm"/>
                      <a:tailEnd type="none" w="sm" len="sm"/>
                    </a:lnB>
                  </a:tcPr>
                </a:tc>
                <a:extLst>
                  <a:ext uri="{0D108BD9-81ED-4DB2-BD59-A6C34878D82A}">
                    <a16:rowId xmlns:a16="http://schemas.microsoft.com/office/drawing/2014/main" val="10000"/>
                  </a:ext>
                </a:extLst>
              </a:tr>
              <a:tr h="320050">
                <a:tc rowSpan="2">
                  <a:txBody>
                    <a:bodyPr/>
                    <a:lstStyle/>
                    <a:p>
                      <a:pPr marL="0" marR="100330" lvl="0" indent="0" algn="r" rtl="0">
                        <a:lnSpc>
                          <a:spcPct val="100000"/>
                        </a:lnSpc>
                        <a:spcBef>
                          <a:spcPts val="0"/>
                        </a:spcBef>
                        <a:spcAft>
                          <a:spcPts val="0"/>
                        </a:spcAft>
                        <a:buNone/>
                      </a:pPr>
                      <a:r>
                        <a:rPr lang="en-US" sz="1400" b="1">
                          <a:latin typeface="Calibri"/>
                          <a:ea typeface="Calibri"/>
                          <a:cs typeface="Calibri"/>
                          <a:sym typeface="Calibri"/>
                        </a:rPr>
                        <a:t>16-18 years</a:t>
                      </a:r>
                      <a:endParaRPr sz="1400">
                        <a:latin typeface="Calibri"/>
                        <a:ea typeface="Calibri"/>
                        <a:cs typeface="Calibri"/>
                        <a:sym typeface="Calibri"/>
                      </a:endParaRPr>
                    </a:p>
                  </a:txBody>
                  <a:tcPr marL="0" marR="0" marT="79375" marB="0">
                    <a:lnR w="9525" cap="flat" cmpd="sng">
                      <a:solidFill>
                        <a:srgbClr val="0069B4"/>
                      </a:solidFill>
                      <a:prstDash val="solid"/>
                      <a:round/>
                      <a:headEnd type="none" w="sm" len="sm"/>
                      <a:tailEnd type="none" w="sm" len="sm"/>
                    </a:lnR>
                    <a:lnT w="9525" cap="flat" cmpd="sng">
                      <a:solidFill>
                        <a:srgbClr val="0069B4"/>
                      </a:solidFill>
                      <a:prstDash val="solid"/>
                      <a:round/>
                      <a:headEnd type="none" w="sm" len="sm"/>
                      <a:tailEnd type="none" w="sm" len="sm"/>
                    </a:lnT>
                    <a:lnB w="9525" cap="flat" cmpd="sng">
                      <a:solidFill>
                        <a:srgbClr val="0069B4"/>
                      </a:solidFill>
                      <a:prstDash val="solid"/>
                      <a:round/>
                      <a:headEnd type="none" w="sm" len="sm"/>
                      <a:tailEnd type="none" w="sm" len="sm"/>
                    </a:lnB>
                    <a:solidFill>
                      <a:srgbClr val="EDEDED"/>
                    </a:solidFill>
                  </a:tcPr>
                </a:tc>
                <a:tc gridSpan="3">
                  <a:txBody>
                    <a:bodyPr/>
                    <a:lstStyle/>
                    <a:p>
                      <a:pPr marL="108585" marR="0" lvl="0" indent="0" algn="l" rtl="0">
                        <a:lnSpc>
                          <a:spcPct val="100000"/>
                        </a:lnSpc>
                        <a:spcBef>
                          <a:spcPts val="0"/>
                        </a:spcBef>
                        <a:spcAft>
                          <a:spcPts val="0"/>
                        </a:spcAft>
                        <a:buNone/>
                      </a:pPr>
                      <a:r>
                        <a:rPr lang="en-US" sz="1200" b="1">
                          <a:solidFill>
                            <a:srgbClr val="0069B4"/>
                          </a:solidFill>
                          <a:latin typeface="Calibri"/>
                          <a:ea typeface="Calibri"/>
                          <a:cs typeface="Calibri"/>
                          <a:sym typeface="Calibri"/>
                        </a:rPr>
                        <a:t>KEY IDEA: </a:t>
                      </a:r>
                      <a:r>
                        <a:rPr lang="en-US" sz="1200" b="1">
                          <a:latin typeface="Calibri"/>
                          <a:ea typeface="Calibri"/>
                          <a:cs typeface="Calibri"/>
                          <a:sym typeface="Calibri"/>
                        </a:rPr>
                        <a:t>Climate anxiety presents an opportunity to better understand and manage our emotions.</a:t>
                      </a:r>
                      <a:endParaRPr sz="1200">
                        <a:latin typeface="Calibri"/>
                        <a:ea typeface="Calibri"/>
                        <a:cs typeface="Calibri"/>
                        <a:sym typeface="Calibri"/>
                      </a:endParaRPr>
                    </a:p>
                  </a:txBody>
                  <a:tcPr marL="0" marR="0" marT="80650" marB="0">
                    <a:lnL w="9525" cap="flat" cmpd="sng">
                      <a:solidFill>
                        <a:srgbClr val="0069B4"/>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69B4"/>
                      </a:solidFill>
                      <a:prstDash val="solid"/>
                      <a:round/>
                      <a:headEnd type="none" w="sm" len="sm"/>
                      <a:tailEnd type="none" w="sm" len="sm"/>
                    </a:lnT>
                    <a:lnB w="9525" cap="flat" cmpd="sng">
                      <a:solidFill>
                        <a:srgbClr val="0069B4"/>
                      </a:solidFill>
                      <a:prstDash val="solid"/>
                      <a:round/>
                      <a:headEnd type="none" w="sm" len="sm"/>
                      <a:tailEnd type="none" w="sm" len="sm"/>
                    </a:lnB>
                    <a:solidFill>
                      <a:srgbClr val="DEE6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46375">
                <a:tc vMerge="1">
                  <a:txBody>
                    <a:bodyPr/>
                    <a:lstStyle/>
                    <a:p>
                      <a:endParaRPr lang="en-US"/>
                    </a:p>
                  </a:txBody>
                  <a:tcPr/>
                </a:tc>
                <a:tc>
                  <a:txBody>
                    <a:bodyPr/>
                    <a:lstStyle/>
                    <a:p>
                      <a:pPr marL="107950" marR="0" lvl="0" indent="0" algn="l" rtl="0">
                        <a:lnSpc>
                          <a:spcPct val="100000"/>
                        </a:lnSpc>
                        <a:spcBef>
                          <a:spcPts val="0"/>
                        </a:spcBef>
                        <a:spcAft>
                          <a:spcPts val="0"/>
                        </a:spcAft>
                        <a:buNone/>
                      </a:pPr>
                      <a:r>
                        <a:rPr lang="en-US" sz="1050">
                          <a:latin typeface="Calibri"/>
                          <a:ea typeface="Calibri"/>
                          <a:cs typeface="Calibri"/>
                          <a:sym typeface="Calibri"/>
                        </a:rPr>
                        <a:t>Learners should be able to:</a:t>
                      </a:r>
                      <a:endParaRPr sz="1050">
                        <a:latin typeface="Calibri"/>
                        <a:ea typeface="Calibri"/>
                        <a:cs typeface="Calibri"/>
                        <a:sym typeface="Calibri"/>
                      </a:endParaRPr>
                    </a:p>
                    <a:p>
                      <a:pPr marL="215900" marR="152400" lvl="0" indent="-107950" algn="l" rtl="0">
                        <a:lnSpc>
                          <a:spcPct val="100000"/>
                        </a:lnSpc>
                        <a:spcBef>
                          <a:spcPts val="285"/>
                        </a:spcBef>
                        <a:spcAft>
                          <a:spcPts val="0"/>
                        </a:spcAft>
                        <a:buNone/>
                      </a:pPr>
                      <a:r>
                        <a:rPr lang="en-US" sz="1050">
                          <a:solidFill>
                            <a:srgbClr val="0069B4"/>
                          </a:solidFill>
                          <a:latin typeface="Calibri"/>
                          <a:ea typeface="Calibri"/>
                          <a:cs typeface="Calibri"/>
                          <a:sym typeface="Calibri"/>
                        </a:rPr>
                        <a:t>▶ </a:t>
                      </a:r>
                      <a:r>
                        <a:rPr lang="en-US" sz="1050">
                          <a:latin typeface="Calibri"/>
                          <a:ea typeface="Calibri"/>
                          <a:cs typeface="Calibri"/>
                          <a:sym typeface="Calibri"/>
                        </a:rPr>
                        <a:t>describe the concept of climate anxiety, its causes, manifestations, and the reasons it has become prevalent among their age group.</a:t>
                      </a:r>
                      <a:endParaRPr sz="1050">
                        <a:latin typeface="Calibri"/>
                        <a:ea typeface="Calibri"/>
                        <a:cs typeface="Calibri"/>
                        <a:sym typeface="Calibri"/>
                      </a:endParaRPr>
                    </a:p>
                    <a:p>
                      <a:pPr marL="215900" marR="135890" lvl="0" indent="-107950" algn="l" rtl="0">
                        <a:lnSpc>
                          <a:spcPct val="100000"/>
                        </a:lnSpc>
                        <a:spcBef>
                          <a:spcPts val="284"/>
                        </a:spcBef>
                        <a:spcAft>
                          <a:spcPts val="0"/>
                        </a:spcAft>
                        <a:buNone/>
                      </a:pPr>
                      <a:r>
                        <a:rPr lang="en-US" sz="1050">
                          <a:solidFill>
                            <a:srgbClr val="0069B4"/>
                          </a:solidFill>
                          <a:latin typeface="Calibri"/>
                          <a:ea typeface="Calibri"/>
                          <a:cs typeface="Calibri"/>
                          <a:sym typeface="Calibri"/>
                        </a:rPr>
                        <a:t>▶ </a:t>
                      </a:r>
                      <a:r>
                        <a:rPr lang="en-US" sz="1050">
                          <a:latin typeface="Calibri"/>
                          <a:ea typeface="Calibri"/>
                          <a:cs typeface="Calibri"/>
                          <a:sym typeface="Calibri"/>
                        </a:rPr>
                        <a:t>distinguish between various emotions related to climate concerns, such</a:t>
                      </a:r>
                      <a:endParaRPr sz="1050">
                        <a:latin typeface="Calibri"/>
                        <a:ea typeface="Calibri"/>
                        <a:cs typeface="Calibri"/>
                        <a:sym typeface="Calibri"/>
                      </a:endParaRPr>
                    </a:p>
                    <a:p>
                      <a:pPr marL="215900" marR="246379" lvl="0" indent="0" algn="l" rtl="0">
                        <a:lnSpc>
                          <a:spcPct val="100000"/>
                        </a:lnSpc>
                        <a:spcBef>
                          <a:spcPts val="0"/>
                        </a:spcBef>
                        <a:spcAft>
                          <a:spcPts val="0"/>
                        </a:spcAft>
                        <a:buNone/>
                      </a:pPr>
                      <a:r>
                        <a:rPr lang="en-US" sz="1050">
                          <a:latin typeface="Calibri"/>
                          <a:ea typeface="Calibri"/>
                          <a:cs typeface="Calibri"/>
                          <a:sym typeface="Calibri"/>
                        </a:rPr>
                        <a:t>as grief, anger, fear, and guilt, and understand the potential sources of these feelings.</a:t>
                      </a:r>
                      <a:endParaRPr sz="1050">
                        <a:latin typeface="Calibri"/>
                        <a:ea typeface="Calibri"/>
                        <a:cs typeface="Calibri"/>
                        <a:sym typeface="Calibri"/>
                      </a:endParaRPr>
                    </a:p>
                  </a:txBody>
                  <a:tcPr marL="0" marR="0" marT="80650" marB="0">
                    <a:lnL w="9525" cap="flat" cmpd="sng">
                      <a:solidFill>
                        <a:srgbClr val="0069B4"/>
                      </a:solidFill>
                      <a:prstDash val="solid"/>
                      <a:round/>
                      <a:headEnd type="none" w="sm" len="sm"/>
                      <a:tailEnd type="none" w="sm" len="sm"/>
                    </a:lnL>
                    <a:lnR w="9525" cap="flat" cmpd="sng">
                      <a:solidFill>
                        <a:srgbClr val="0069B4"/>
                      </a:solidFill>
                      <a:prstDash val="solid"/>
                      <a:round/>
                      <a:headEnd type="none" w="sm" len="sm"/>
                      <a:tailEnd type="none" w="sm" len="sm"/>
                    </a:lnR>
                    <a:lnT w="9525" cap="flat" cmpd="sng">
                      <a:solidFill>
                        <a:srgbClr val="0069B4"/>
                      </a:solidFill>
                      <a:prstDash val="solid"/>
                      <a:round/>
                      <a:headEnd type="none" w="sm" len="sm"/>
                      <a:tailEnd type="none" w="sm" len="sm"/>
                    </a:lnT>
                    <a:lnB w="9525" cap="flat" cmpd="sng">
                      <a:solidFill>
                        <a:srgbClr val="0069B4"/>
                      </a:solidFill>
                      <a:prstDash val="solid"/>
                      <a:round/>
                      <a:headEnd type="none" w="sm" len="sm"/>
                      <a:tailEnd type="none" w="sm" len="sm"/>
                    </a:lnB>
                  </a:tcPr>
                </a:tc>
                <a:tc>
                  <a:txBody>
                    <a:bodyPr/>
                    <a:lstStyle/>
                    <a:p>
                      <a:pPr marL="107314" marR="0" lvl="0" indent="0" algn="l" rtl="0">
                        <a:lnSpc>
                          <a:spcPct val="100000"/>
                        </a:lnSpc>
                        <a:spcBef>
                          <a:spcPts val="0"/>
                        </a:spcBef>
                        <a:spcAft>
                          <a:spcPts val="0"/>
                        </a:spcAft>
                        <a:buNone/>
                      </a:pPr>
                      <a:r>
                        <a:rPr lang="en-US" sz="1050">
                          <a:latin typeface="Calibri"/>
                          <a:ea typeface="Calibri"/>
                          <a:cs typeface="Calibri"/>
                          <a:sym typeface="Calibri"/>
                        </a:rPr>
                        <a:t>Learners should be able to:</a:t>
                      </a:r>
                      <a:endParaRPr sz="1050">
                        <a:latin typeface="Calibri"/>
                        <a:ea typeface="Calibri"/>
                        <a:cs typeface="Calibri"/>
                        <a:sym typeface="Calibri"/>
                      </a:endParaRPr>
                    </a:p>
                    <a:p>
                      <a:pPr marL="215265" marR="246379" lvl="0" indent="-107950" algn="l" rtl="0">
                        <a:lnSpc>
                          <a:spcPct val="100000"/>
                        </a:lnSpc>
                        <a:spcBef>
                          <a:spcPts val="285"/>
                        </a:spcBef>
                        <a:spcAft>
                          <a:spcPts val="0"/>
                        </a:spcAft>
                        <a:buNone/>
                      </a:pPr>
                      <a:r>
                        <a:rPr lang="en-US" sz="1050">
                          <a:solidFill>
                            <a:srgbClr val="0069B4"/>
                          </a:solidFill>
                          <a:latin typeface="Calibri"/>
                          <a:ea typeface="Calibri"/>
                          <a:cs typeface="Calibri"/>
                          <a:sym typeface="Calibri"/>
                        </a:rPr>
                        <a:t>▶ </a:t>
                      </a:r>
                      <a:r>
                        <a:rPr lang="en-US" sz="1050">
                          <a:latin typeface="Calibri"/>
                          <a:ea typeface="Calibri"/>
                          <a:cs typeface="Calibri"/>
                          <a:sym typeface="Calibri"/>
                        </a:rPr>
                        <a:t>foster empathy towards themselves and others experiencing climate anxiety and recognize the value of shared experiences in navigating challenging emotions.</a:t>
                      </a:r>
                      <a:endParaRPr sz="1050">
                        <a:latin typeface="Calibri"/>
                        <a:ea typeface="Calibri"/>
                        <a:cs typeface="Calibri"/>
                        <a:sym typeface="Calibri"/>
                      </a:endParaRPr>
                    </a:p>
                    <a:p>
                      <a:pPr marL="215265" marR="208915" lvl="0" indent="-107950" algn="l" rtl="0">
                        <a:lnSpc>
                          <a:spcPct val="100000"/>
                        </a:lnSpc>
                        <a:spcBef>
                          <a:spcPts val="280"/>
                        </a:spcBef>
                        <a:spcAft>
                          <a:spcPts val="0"/>
                        </a:spcAft>
                        <a:buNone/>
                      </a:pPr>
                      <a:r>
                        <a:rPr lang="en-US" sz="1050">
                          <a:solidFill>
                            <a:srgbClr val="0069B4"/>
                          </a:solidFill>
                          <a:latin typeface="Calibri"/>
                          <a:ea typeface="Calibri"/>
                          <a:cs typeface="Calibri"/>
                          <a:sym typeface="Calibri"/>
                        </a:rPr>
                        <a:t>▶ </a:t>
                      </a:r>
                      <a:r>
                        <a:rPr lang="en-US" sz="1050">
                          <a:latin typeface="Calibri"/>
                          <a:ea typeface="Calibri"/>
                          <a:cs typeface="Calibri"/>
                          <a:sym typeface="Calibri"/>
                        </a:rPr>
                        <a:t>demonstrate a sense of hope and understanding that while the challenges posed by climate change are significant, collective action and individual contributions can make a difference.</a:t>
                      </a:r>
                      <a:endParaRPr sz="1050">
                        <a:latin typeface="Calibri"/>
                        <a:ea typeface="Calibri"/>
                        <a:cs typeface="Calibri"/>
                        <a:sym typeface="Calibri"/>
                      </a:endParaRPr>
                    </a:p>
                  </a:txBody>
                  <a:tcPr marL="0" marR="0" marT="80650" marB="0">
                    <a:lnL w="9525" cap="flat" cmpd="sng">
                      <a:solidFill>
                        <a:srgbClr val="0069B4"/>
                      </a:solidFill>
                      <a:prstDash val="solid"/>
                      <a:round/>
                      <a:headEnd type="none" w="sm" len="sm"/>
                      <a:tailEnd type="none" w="sm" len="sm"/>
                    </a:lnL>
                    <a:lnR w="9525" cap="flat" cmpd="sng">
                      <a:solidFill>
                        <a:srgbClr val="0069B4"/>
                      </a:solidFill>
                      <a:prstDash val="solid"/>
                      <a:round/>
                      <a:headEnd type="none" w="sm" len="sm"/>
                      <a:tailEnd type="none" w="sm" len="sm"/>
                    </a:lnR>
                    <a:lnT w="9525" cap="flat" cmpd="sng">
                      <a:solidFill>
                        <a:srgbClr val="0069B4"/>
                      </a:solidFill>
                      <a:prstDash val="solid"/>
                      <a:round/>
                      <a:headEnd type="none" w="sm" len="sm"/>
                      <a:tailEnd type="none" w="sm" len="sm"/>
                    </a:lnT>
                    <a:lnB w="9525" cap="flat" cmpd="sng">
                      <a:solidFill>
                        <a:srgbClr val="0069B4"/>
                      </a:solidFill>
                      <a:prstDash val="solid"/>
                      <a:round/>
                      <a:headEnd type="none" w="sm" len="sm"/>
                      <a:tailEnd type="none" w="sm" len="sm"/>
                    </a:lnB>
                  </a:tcPr>
                </a:tc>
                <a:tc>
                  <a:txBody>
                    <a:bodyPr/>
                    <a:lstStyle/>
                    <a:p>
                      <a:pPr marL="107314" marR="0" lvl="0" indent="0" algn="l" rtl="0">
                        <a:lnSpc>
                          <a:spcPct val="100000"/>
                        </a:lnSpc>
                        <a:spcBef>
                          <a:spcPts val="0"/>
                        </a:spcBef>
                        <a:spcAft>
                          <a:spcPts val="0"/>
                        </a:spcAft>
                        <a:buNone/>
                      </a:pPr>
                      <a:r>
                        <a:rPr lang="en-US" sz="1050">
                          <a:latin typeface="Calibri"/>
                          <a:ea typeface="Calibri"/>
                          <a:cs typeface="Calibri"/>
                          <a:sym typeface="Calibri"/>
                        </a:rPr>
                        <a:t>Learners should be able to:</a:t>
                      </a:r>
                      <a:endParaRPr sz="1050">
                        <a:latin typeface="Calibri"/>
                        <a:ea typeface="Calibri"/>
                        <a:cs typeface="Calibri"/>
                        <a:sym typeface="Calibri"/>
                      </a:endParaRPr>
                    </a:p>
                    <a:p>
                      <a:pPr marL="215265" marR="193675" lvl="0" indent="-107950" algn="l" rtl="0">
                        <a:lnSpc>
                          <a:spcPct val="100000"/>
                        </a:lnSpc>
                        <a:spcBef>
                          <a:spcPts val="284"/>
                        </a:spcBef>
                        <a:spcAft>
                          <a:spcPts val="0"/>
                        </a:spcAft>
                        <a:buNone/>
                      </a:pPr>
                      <a:r>
                        <a:rPr lang="en-US" sz="1050">
                          <a:solidFill>
                            <a:srgbClr val="0069B4"/>
                          </a:solidFill>
                          <a:latin typeface="Calibri"/>
                          <a:ea typeface="Calibri"/>
                          <a:cs typeface="Calibri"/>
                          <a:sym typeface="Calibri"/>
                        </a:rPr>
                        <a:t>▶ </a:t>
                      </a:r>
                      <a:r>
                        <a:rPr lang="en-US" sz="1050">
                          <a:latin typeface="Calibri"/>
                          <a:ea typeface="Calibri"/>
                          <a:cs typeface="Calibri"/>
                          <a:sym typeface="Calibri"/>
                        </a:rPr>
                        <a:t>demonstrate skills to recognize and manage their emotions related to climate change, such as exploring local solutions to combat heatwaves through online research, ensuring they don’t become overwhelming or paralysing.</a:t>
                      </a:r>
                      <a:endParaRPr sz="1050">
                        <a:latin typeface="Calibri"/>
                        <a:ea typeface="Calibri"/>
                        <a:cs typeface="Calibri"/>
                        <a:sym typeface="Calibri"/>
                      </a:endParaRPr>
                    </a:p>
                    <a:p>
                      <a:pPr marL="215265" marR="107950" lvl="0" indent="-107950" algn="l" rtl="0">
                        <a:lnSpc>
                          <a:spcPct val="100000"/>
                        </a:lnSpc>
                        <a:spcBef>
                          <a:spcPts val="280"/>
                        </a:spcBef>
                        <a:spcAft>
                          <a:spcPts val="0"/>
                        </a:spcAft>
                        <a:buNone/>
                      </a:pPr>
                      <a:r>
                        <a:rPr lang="en-US" sz="1050">
                          <a:solidFill>
                            <a:srgbClr val="0069B4"/>
                          </a:solidFill>
                          <a:latin typeface="Calibri"/>
                          <a:ea typeface="Calibri"/>
                          <a:cs typeface="Calibri"/>
                          <a:sym typeface="Calibri"/>
                        </a:rPr>
                        <a:t>▶ </a:t>
                      </a:r>
                      <a:r>
                        <a:rPr lang="en-US" sz="1050">
                          <a:latin typeface="Calibri"/>
                          <a:ea typeface="Calibri"/>
                          <a:cs typeface="Calibri"/>
                          <a:sym typeface="Calibri"/>
                        </a:rPr>
                        <a:t>Express their feelings through creative activities such as journaling emotions or debating about how climate anxiety can arise and ways to manage these emotions effectively.</a:t>
                      </a:r>
                      <a:endParaRPr sz="1050">
                        <a:latin typeface="Calibri"/>
                        <a:ea typeface="Calibri"/>
                        <a:cs typeface="Calibri"/>
                        <a:sym typeface="Calibri"/>
                      </a:endParaRPr>
                    </a:p>
                    <a:p>
                      <a:pPr marL="215265" marR="210820" lvl="0" indent="-107950" algn="l" rtl="0">
                        <a:lnSpc>
                          <a:spcPct val="100000"/>
                        </a:lnSpc>
                        <a:spcBef>
                          <a:spcPts val="285"/>
                        </a:spcBef>
                        <a:spcAft>
                          <a:spcPts val="0"/>
                        </a:spcAft>
                        <a:buNone/>
                      </a:pPr>
                      <a:r>
                        <a:rPr lang="en-US" sz="1050">
                          <a:solidFill>
                            <a:srgbClr val="0069B4"/>
                          </a:solidFill>
                          <a:latin typeface="Calibri"/>
                          <a:ea typeface="Calibri"/>
                          <a:cs typeface="Calibri"/>
                          <a:sym typeface="Calibri"/>
                        </a:rPr>
                        <a:t>▶ </a:t>
                      </a:r>
                      <a:r>
                        <a:rPr lang="en-US" sz="1050">
                          <a:latin typeface="Calibri"/>
                          <a:ea typeface="Calibri"/>
                          <a:cs typeface="Calibri"/>
                          <a:sym typeface="Calibri"/>
                        </a:rPr>
                        <a:t>Participate in community events or initiatives that raise awareness about climate anxiety and promote mental health support.</a:t>
                      </a:r>
                      <a:endParaRPr sz="1050">
                        <a:latin typeface="Calibri"/>
                        <a:ea typeface="Calibri"/>
                        <a:cs typeface="Calibri"/>
                        <a:sym typeface="Calibri"/>
                      </a:endParaRPr>
                    </a:p>
                  </a:txBody>
                  <a:tcPr marL="0" marR="0" marT="80650" marB="0">
                    <a:lnL w="9525" cap="flat" cmpd="sng">
                      <a:solidFill>
                        <a:srgbClr val="0069B4"/>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69B4"/>
                      </a:solidFill>
                      <a:prstDash val="solid"/>
                      <a:round/>
                      <a:headEnd type="none" w="sm" len="sm"/>
                      <a:tailEnd type="none" w="sm" len="sm"/>
                    </a:lnT>
                    <a:lnB w="9525" cap="flat" cmpd="sng">
                      <a:solidFill>
                        <a:srgbClr val="0069B4"/>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9" name="Google Shape;209;p8"/>
          <p:cNvSpPr txBox="1"/>
          <p:nvPr/>
        </p:nvSpPr>
        <p:spPr>
          <a:xfrm>
            <a:off x="1624010" y="1163784"/>
            <a:ext cx="7727806" cy="369332"/>
          </a:xfrm>
          <a:prstGeom prst="rect">
            <a:avLst/>
          </a:prstGeom>
          <a:solidFill>
            <a:srgbClr val="0B539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Topic 4.3. Climate anxiety and constructive coping</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p:nvPr/>
        </p:nvSpPr>
        <p:spPr>
          <a:xfrm>
            <a:off x="-6152" y="0"/>
            <a:ext cx="12198151" cy="907744"/>
          </a:xfrm>
          <a:prstGeom prst="rect">
            <a:avLst/>
          </a:prstGeom>
          <a:solidFill>
            <a:srgbClr val="0556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6" name="Google Shape;216;p9"/>
          <p:cNvSpPr txBox="1"/>
          <p:nvPr/>
        </p:nvSpPr>
        <p:spPr>
          <a:xfrm>
            <a:off x="203200" y="161484"/>
            <a:ext cx="746506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How to integrate into the curriculum</a:t>
            </a:r>
            <a:endParaRPr/>
          </a:p>
        </p:txBody>
      </p:sp>
      <p:sp>
        <p:nvSpPr>
          <p:cNvPr id="217" name="Google Shape;217;p9"/>
          <p:cNvSpPr txBox="1"/>
          <p:nvPr/>
        </p:nvSpPr>
        <p:spPr>
          <a:xfrm>
            <a:off x="1097280" y="2026920"/>
            <a:ext cx="35509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Review existing curriculum </a:t>
            </a:r>
            <a:endParaRPr sz="2400">
              <a:solidFill>
                <a:schemeClr val="dk1"/>
              </a:solidFill>
              <a:latin typeface="Calibri"/>
              <a:ea typeface="Calibri"/>
              <a:cs typeface="Calibri"/>
              <a:sym typeface="Calibri"/>
            </a:endParaRPr>
          </a:p>
        </p:txBody>
      </p:sp>
      <p:sp>
        <p:nvSpPr>
          <p:cNvPr id="218" name="Google Shape;218;p9"/>
          <p:cNvSpPr txBox="1"/>
          <p:nvPr/>
        </p:nvSpPr>
        <p:spPr>
          <a:xfrm>
            <a:off x="1097280" y="2667000"/>
            <a:ext cx="46177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Inclusive curriculum development </a:t>
            </a:r>
            <a:endParaRPr sz="2400">
              <a:solidFill>
                <a:schemeClr val="dk1"/>
              </a:solidFill>
              <a:latin typeface="Calibri"/>
              <a:ea typeface="Calibri"/>
              <a:cs typeface="Calibri"/>
              <a:sym typeface="Calibri"/>
            </a:endParaRPr>
          </a:p>
        </p:txBody>
      </p:sp>
      <p:sp>
        <p:nvSpPr>
          <p:cNvPr id="219" name="Google Shape;219;p9"/>
          <p:cNvSpPr txBox="1"/>
          <p:nvPr/>
        </p:nvSpPr>
        <p:spPr>
          <a:xfrm>
            <a:off x="1097280" y="3287375"/>
            <a:ext cx="46177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Decide on strategies</a:t>
            </a:r>
            <a:endParaRPr sz="2400">
              <a:solidFill>
                <a:schemeClr val="dk1"/>
              </a:solidFill>
              <a:latin typeface="Calibri"/>
              <a:ea typeface="Calibri"/>
              <a:cs typeface="Calibri"/>
              <a:sym typeface="Calibri"/>
            </a:endParaRPr>
          </a:p>
        </p:txBody>
      </p:sp>
      <p:sp>
        <p:nvSpPr>
          <p:cNvPr id="220" name="Google Shape;220;p9"/>
          <p:cNvSpPr txBox="1"/>
          <p:nvPr/>
        </p:nvSpPr>
        <p:spPr>
          <a:xfrm>
            <a:off x="1097280" y="3934111"/>
            <a:ext cx="46177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Develop detailed curriculum </a:t>
            </a:r>
            <a:endParaRPr sz="2400">
              <a:solidFill>
                <a:schemeClr val="dk1"/>
              </a:solidFill>
              <a:latin typeface="Calibri"/>
              <a:ea typeface="Calibri"/>
              <a:cs typeface="Calibri"/>
              <a:sym typeface="Calibri"/>
            </a:endParaRPr>
          </a:p>
        </p:txBody>
      </p:sp>
      <p:sp>
        <p:nvSpPr>
          <p:cNvPr id="221" name="Google Shape;221;p9"/>
          <p:cNvSpPr txBox="1"/>
          <p:nvPr/>
        </p:nvSpPr>
        <p:spPr>
          <a:xfrm>
            <a:off x="1097280" y="4637688"/>
            <a:ext cx="46177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Prepare and pilot sample resources</a:t>
            </a:r>
            <a:endParaRPr sz="2400">
              <a:solidFill>
                <a:schemeClr val="dk1"/>
              </a:solidFill>
              <a:latin typeface="Calibri"/>
              <a:ea typeface="Calibri"/>
              <a:cs typeface="Calibri"/>
              <a:sym typeface="Calibri"/>
            </a:endParaRPr>
          </a:p>
        </p:txBody>
      </p:sp>
      <p:sp>
        <p:nvSpPr>
          <p:cNvPr id="222" name="Google Shape;222;p9"/>
          <p:cNvSpPr txBox="1"/>
          <p:nvPr/>
        </p:nvSpPr>
        <p:spPr>
          <a:xfrm>
            <a:off x="7071360" y="2011680"/>
            <a:ext cx="46177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Finalize and distribute resources</a:t>
            </a:r>
            <a:endParaRPr sz="2400">
              <a:solidFill>
                <a:schemeClr val="dk1"/>
              </a:solidFill>
              <a:latin typeface="Calibri"/>
              <a:ea typeface="Calibri"/>
              <a:cs typeface="Calibri"/>
              <a:sym typeface="Calibri"/>
            </a:endParaRPr>
          </a:p>
        </p:txBody>
      </p:sp>
      <p:sp>
        <p:nvSpPr>
          <p:cNvPr id="223" name="Google Shape;223;p9"/>
          <p:cNvSpPr txBox="1"/>
          <p:nvPr/>
        </p:nvSpPr>
        <p:spPr>
          <a:xfrm>
            <a:off x="7071359" y="2651760"/>
            <a:ext cx="51206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Prepare textbook writers and examiners</a:t>
            </a:r>
            <a:endParaRPr sz="2400">
              <a:solidFill>
                <a:schemeClr val="dk1"/>
              </a:solidFill>
              <a:latin typeface="Calibri"/>
              <a:ea typeface="Calibri"/>
              <a:cs typeface="Calibri"/>
              <a:sym typeface="Calibri"/>
            </a:endParaRPr>
          </a:p>
        </p:txBody>
      </p:sp>
      <p:sp>
        <p:nvSpPr>
          <p:cNvPr id="224" name="Google Shape;224;p9"/>
          <p:cNvSpPr txBox="1"/>
          <p:nvPr/>
        </p:nvSpPr>
        <p:spPr>
          <a:xfrm>
            <a:off x="7071360" y="3272135"/>
            <a:ext cx="46177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Train teachers </a:t>
            </a:r>
            <a:endParaRPr sz="2400">
              <a:solidFill>
                <a:schemeClr val="dk1"/>
              </a:solidFill>
              <a:latin typeface="Calibri"/>
              <a:ea typeface="Calibri"/>
              <a:cs typeface="Calibri"/>
              <a:sym typeface="Calibri"/>
            </a:endParaRPr>
          </a:p>
        </p:txBody>
      </p:sp>
      <p:sp>
        <p:nvSpPr>
          <p:cNvPr id="225" name="Google Shape;225;p9"/>
          <p:cNvSpPr txBox="1"/>
          <p:nvPr/>
        </p:nvSpPr>
        <p:spPr>
          <a:xfrm>
            <a:off x="7071360" y="3918871"/>
            <a:ext cx="46177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Adopt WIA and partnerships</a:t>
            </a:r>
            <a:endParaRPr sz="2400">
              <a:solidFill>
                <a:schemeClr val="dk1"/>
              </a:solidFill>
              <a:latin typeface="Calibri"/>
              <a:ea typeface="Calibri"/>
              <a:cs typeface="Calibri"/>
              <a:sym typeface="Calibri"/>
            </a:endParaRPr>
          </a:p>
        </p:txBody>
      </p:sp>
      <p:sp>
        <p:nvSpPr>
          <p:cNvPr id="226" name="Google Shape;226;p9"/>
          <p:cNvSpPr txBox="1"/>
          <p:nvPr/>
        </p:nvSpPr>
        <p:spPr>
          <a:xfrm>
            <a:off x="7071360" y="4622448"/>
            <a:ext cx="46177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Monitor and assess results</a:t>
            </a:r>
            <a:endParaRPr sz="2400">
              <a:solidFill>
                <a:schemeClr val="dk1"/>
              </a:solidFill>
              <a:latin typeface="Calibri"/>
              <a:ea typeface="Calibri"/>
              <a:cs typeface="Calibri"/>
              <a:sym typeface="Calibri"/>
            </a:endParaRPr>
          </a:p>
        </p:txBody>
      </p:sp>
      <p:pic>
        <p:nvPicPr>
          <p:cNvPr id="227" name="Google Shape;227;p9" descr="Badge 1 with solid fill"/>
          <p:cNvPicPr preferRelativeResize="0"/>
          <p:nvPr/>
        </p:nvPicPr>
        <p:blipFill rotWithShape="1">
          <a:blip r:embed="rId3">
            <a:alphaModFix/>
          </a:blip>
          <a:srcRect/>
          <a:stretch/>
        </p:blipFill>
        <p:spPr>
          <a:xfrm>
            <a:off x="487680" y="1922472"/>
            <a:ext cx="640080" cy="640080"/>
          </a:xfrm>
          <a:prstGeom prst="rect">
            <a:avLst/>
          </a:prstGeom>
          <a:noFill/>
          <a:ln>
            <a:noFill/>
          </a:ln>
        </p:spPr>
      </p:pic>
      <p:pic>
        <p:nvPicPr>
          <p:cNvPr id="228" name="Google Shape;228;p9" descr="Badge with solid fill"/>
          <p:cNvPicPr preferRelativeResize="0"/>
          <p:nvPr/>
        </p:nvPicPr>
        <p:blipFill rotWithShape="1">
          <a:blip r:embed="rId4">
            <a:alphaModFix/>
          </a:blip>
          <a:srcRect/>
          <a:stretch/>
        </p:blipFill>
        <p:spPr>
          <a:xfrm>
            <a:off x="487680" y="2572143"/>
            <a:ext cx="640080" cy="640080"/>
          </a:xfrm>
          <a:prstGeom prst="rect">
            <a:avLst/>
          </a:prstGeom>
          <a:noFill/>
          <a:ln>
            <a:noFill/>
          </a:ln>
        </p:spPr>
      </p:pic>
      <p:pic>
        <p:nvPicPr>
          <p:cNvPr id="229" name="Google Shape;229;p9" descr="Badge 3 with solid fill"/>
          <p:cNvPicPr preferRelativeResize="0"/>
          <p:nvPr/>
        </p:nvPicPr>
        <p:blipFill rotWithShape="1">
          <a:blip r:embed="rId5">
            <a:alphaModFix/>
          </a:blip>
          <a:srcRect/>
          <a:stretch/>
        </p:blipFill>
        <p:spPr>
          <a:xfrm>
            <a:off x="487680" y="3221814"/>
            <a:ext cx="640080" cy="640080"/>
          </a:xfrm>
          <a:prstGeom prst="rect">
            <a:avLst/>
          </a:prstGeom>
          <a:noFill/>
          <a:ln>
            <a:noFill/>
          </a:ln>
        </p:spPr>
      </p:pic>
      <p:pic>
        <p:nvPicPr>
          <p:cNvPr id="230" name="Google Shape;230;p9" descr="Badge 4 with solid fill"/>
          <p:cNvPicPr preferRelativeResize="0"/>
          <p:nvPr/>
        </p:nvPicPr>
        <p:blipFill rotWithShape="1">
          <a:blip r:embed="rId6">
            <a:alphaModFix/>
          </a:blip>
          <a:srcRect/>
          <a:stretch/>
        </p:blipFill>
        <p:spPr>
          <a:xfrm>
            <a:off x="487680" y="3871485"/>
            <a:ext cx="640080" cy="640080"/>
          </a:xfrm>
          <a:prstGeom prst="rect">
            <a:avLst/>
          </a:prstGeom>
          <a:noFill/>
          <a:ln>
            <a:noFill/>
          </a:ln>
        </p:spPr>
      </p:pic>
      <p:pic>
        <p:nvPicPr>
          <p:cNvPr id="231" name="Google Shape;231;p9" descr="Badge 5 with solid fill"/>
          <p:cNvPicPr preferRelativeResize="0"/>
          <p:nvPr/>
        </p:nvPicPr>
        <p:blipFill rotWithShape="1">
          <a:blip r:embed="rId7">
            <a:alphaModFix/>
          </a:blip>
          <a:srcRect/>
          <a:stretch/>
        </p:blipFill>
        <p:spPr>
          <a:xfrm>
            <a:off x="487680" y="4521156"/>
            <a:ext cx="640080" cy="640080"/>
          </a:xfrm>
          <a:prstGeom prst="rect">
            <a:avLst/>
          </a:prstGeom>
          <a:noFill/>
          <a:ln>
            <a:noFill/>
          </a:ln>
        </p:spPr>
      </p:pic>
      <p:pic>
        <p:nvPicPr>
          <p:cNvPr id="232" name="Google Shape;232;p9" descr="Badge 10 with solid fill"/>
          <p:cNvPicPr preferRelativeResize="0"/>
          <p:nvPr/>
        </p:nvPicPr>
        <p:blipFill rotWithShape="1">
          <a:blip r:embed="rId8">
            <a:alphaModFix/>
          </a:blip>
          <a:srcRect/>
          <a:stretch/>
        </p:blipFill>
        <p:spPr>
          <a:xfrm>
            <a:off x="6449338" y="4521156"/>
            <a:ext cx="640080" cy="640080"/>
          </a:xfrm>
          <a:prstGeom prst="rect">
            <a:avLst/>
          </a:prstGeom>
          <a:noFill/>
          <a:ln>
            <a:noFill/>
          </a:ln>
        </p:spPr>
      </p:pic>
      <p:pic>
        <p:nvPicPr>
          <p:cNvPr id="233" name="Google Shape;233;p9" descr="Badge 6 with solid fill"/>
          <p:cNvPicPr preferRelativeResize="0"/>
          <p:nvPr/>
        </p:nvPicPr>
        <p:blipFill rotWithShape="1">
          <a:blip r:embed="rId9">
            <a:alphaModFix/>
          </a:blip>
          <a:srcRect/>
          <a:stretch/>
        </p:blipFill>
        <p:spPr>
          <a:xfrm>
            <a:off x="6449338" y="1960379"/>
            <a:ext cx="640080" cy="640080"/>
          </a:xfrm>
          <a:prstGeom prst="rect">
            <a:avLst/>
          </a:prstGeom>
          <a:noFill/>
          <a:ln>
            <a:noFill/>
          </a:ln>
        </p:spPr>
      </p:pic>
      <p:pic>
        <p:nvPicPr>
          <p:cNvPr id="234" name="Google Shape;234;p9" descr="Badge 7 with solid fill"/>
          <p:cNvPicPr preferRelativeResize="0"/>
          <p:nvPr/>
        </p:nvPicPr>
        <p:blipFill rotWithShape="1">
          <a:blip r:embed="rId10">
            <a:alphaModFix/>
          </a:blip>
          <a:srcRect/>
          <a:stretch/>
        </p:blipFill>
        <p:spPr>
          <a:xfrm>
            <a:off x="6449338" y="2600573"/>
            <a:ext cx="640080" cy="640080"/>
          </a:xfrm>
          <a:prstGeom prst="rect">
            <a:avLst/>
          </a:prstGeom>
          <a:noFill/>
          <a:ln>
            <a:noFill/>
          </a:ln>
        </p:spPr>
      </p:pic>
      <p:pic>
        <p:nvPicPr>
          <p:cNvPr id="235" name="Google Shape;235;p9" descr="Badge 8 with solid fill"/>
          <p:cNvPicPr preferRelativeResize="0"/>
          <p:nvPr/>
        </p:nvPicPr>
        <p:blipFill rotWithShape="1">
          <a:blip r:embed="rId11">
            <a:alphaModFix/>
          </a:blip>
          <a:srcRect/>
          <a:stretch/>
        </p:blipFill>
        <p:spPr>
          <a:xfrm>
            <a:off x="6449338" y="3240767"/>
            <a:ext cx="640080" cy="640080"/>
          </a:xfrm>
          <a:prstGeom prst="rect">
            <a:avLst/>
          </a:prstGeom>
          <a:noFill/>
          <a:ln>
            <a:noFill/>
          </a:ln>
        </p:spPr>
      </p:pic>
      <p:pic>
        <p:nvPicPr>
          <p:cNvPr id="236" name="Google Shape;236;p9" descr="Badge 9 with solid fill"/>
          <p:cNvPicPr preferRelativeResize="0"/>
          <p:nvPr/>
        </p:nvPicPr>
        <p:blipFill rotWithShape="1">
          <a:blip r:embed="rId12">
            <a:alphaModFix/>
          </a:blip>
          <a:srcRect/>
          <a:stretch/>
        </p:blipFill>
        <p:spPr>
          <a:xfrm>
            <a:off x="6449338" y="3880961"/>
            <a:ext cx="640080" cy="64008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2436</Words>
  <Application>Microsoft Office PowerPoint</Application>
  <PresentationFormat>Widescreen</PresentationFormat>
  <Paragraphs>263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Play</vt:lpstr>
      <vt:lpstr>Arial</vt:lpstr>
      <vt:lpstr>Noto Sans Symbols</vt:lpstr>
      <vt:lpstr>Open Sans</vt:lpstr>
      <vt:lpstr>Metropolitan</vt:lpstr>
      <vt:lpstr>PowerPoint Presentation</vt:lpstr>
      <vt:lpstr>Greening Education Partnership: 2 new resources</vt:lpstr>
      <vt:lpstr>PowerPoint Presentation</vt:lpstr>
      <vt:lpstr>Greening curriculum guidance: principles and strategies </vt:lpstr>
      <vt:lpstr>Greening curriculum guidance: principles and strategies </vt:lpstr>
      <vt:lpstr>Greening curriculum guidance: structure and content</vt:lpstr>
      <vt:lpstr>Greening curriculum guidance: 6 key concepts </vt:lpstr>
      <vt:lpstr>Examples of learning outcomes</vt:lpstr>
      <vt:lpstr>PowerPoint Presentation</vt:lpstr>
      <vt:lpstr>Step 3 - Examples of interdisciplinary curriculum strategies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Combes, Bernard</dc:creator>
  <cp:lastModifiedBy>Prof. Mwakumanya Maarifa</cp:lastModifiedBy>
  <cp:revision>1</cp:revision>
  <dcterms:created xsi:type="dcterms:W3CDTF">2024-05-22T08:14:42Z</dcterms:created>
  <dcterms:modified xsi:type="dcterms:W3CDTF">2025-09-21T18:33:19Z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0x010100AA38001AB776F94AA7F9D221A5224F12</vt:lpwstr>
  </property>
  <property fmtid="{D5CDD505-2E9C-101B-9397-08002B2CF9AE}" pid="3" name="Countries">
    <vt:lpwstr/>
  </property>
  <property fmtid="{D5CDD505-2E9C-101B-9397-08002B2CF9AE}" pid="4" name="MediaServiceImageTags">
    <vt:lpwstr/>
  </property>
  <property fmtid="{D5CDD505-2E9C-101B-9397-08002B2CF9AE}" pid="5" name="Subject/Theme">
    <vt:lpwstr/>
  </property>
</Properties>
</file>